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7" r:id="rId9"/>
    <p:sldId id="268" r:id="rId10"/>
    <p:sldId id="269" r:id="rId11"/>
    <p:sldId id="266" r:id="rId12"/>
    <p:sldId id="263" r:id="rId13"/>
    <p:sldId id="264" r:id="rId14"/>
    <p:sldId id="265" r:id="rId15"/>
  </p:sldIdLst>
  <p:sldSz cx="24384000" cy="13716000"/>
  <p:notesSz cx="7104063" cy="102346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8043" autoAdjust="0"/>
  </p:normalViewPr>
  <p:slideViewPr>
    <p:cSldViewPr snapToGrid="0">
      <p:cViewPr varScale="1">
        <p:scale>
          <a:sx n="29" d="100"/>
          <a:sy n="29" d="100"/>
        </p:scale>
        <p:origin x="619"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39700" y="766763"/>
            <a:ext cx="6824663" cy="3838575"/>
          </a:xfrm>
          <a:prstGeom prst="rect">
            <a:avLst/>
          </a:prstGeom>
        </p:spPr>
        <p:txBody>
          <a:bodyPr lIns="95491" tIns="47745" rIns="95491" bIns="47745"/>
          <a:lstStyle/>
          <a:p>
            <a:endParaRPr/>
          </a:p>
        </p:txBody>
      </p:sp>
      <p:sp>
        <p:nvSpPr>
          <p:cNvPr id="149" name="Shape 149"/>
          <p:cNvSpPr>
            <a:spLocks noGrp="1"/>
          </p:cNvSpPr>
          <p:nvPr>
            <p:ph type="body" sz="quarter" idx="1"/>
          </p:nvPr>
        </p:nvSpPr>
        <p:spPr>
          <a:xfrm>
            <a:off x="947209" y="4861442"/>
            <a:ext cx="5209647" cy="4605576"/>
          </a:xfrm>
          <a:prstGeom prst="rect">
            <a:avLst/>
          </a:prstGeom>
        </p:spPr>
        <p:txBody>
          <a:bodyPr lIns="95491" tIns="47745" rIns="95491" bIns="47745"/>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qzN9Mf7Q2sQ?si=7B8PAnZt7JmyQ6Y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6763"/>
            <a:ext cx="6824663" cy="3838575"/>
          </a:xfrm>
        </p:spPr>
      </p:sp>
      <p:sp>
        <p:nvSpPr>
          <p:cNvPr id="3" name="Tijdelijke aanduiding voor notities 2"/>
          <p:cNvSpPr>
            <a:spLocks noGrp="1"/>
          </p:cNvSpPr>
          <p:nvPr>
            <p:ph type="body" idx="1"/>
          </p:nvPr>
        </p:nvSpPr>
        <p:spPr/>
        <p:txBody>
          <a:bodyPr/>
          <a:lstStyle/>
          <a:p>
            <a:endParaRPr lang="nl-NL" dirty="0"/>
          </a:p>
          <a:p>
            <a:r>
              <a:rPr lang="nl-NL" dirty="0"/>
              <a:t>Op een ochtend kwam een meneer met Parkinson bij mij binnen voor logopedie. Zijn vrouw was meegekomen naar de intake, zij was meer aan het praten over zijn toestand en de uitdagingen waarmee ze werden geconfronteerd. Meneer zelf sprak niet veel.</a:t>
            </a:r>
          </a:p>
          <a:p>
            <a:r>
              <a:rPr lang="nl-NL" dirty="0"/>
              <a:t>We begonnen met een oefening om zijn spraak te verbeteren. Ik vroeg hem eerst om de dagen van de week op te noemen. Zijn antwoord was enigszins moeilijk te verstaan vanwege zijn Parkinson. Vervolgens legde ik uit welke strategie we zouden gebruiken tijdens de logopediesessies en vroeg ik hem of hij het wilde proberen.</a:t>
            </a:r>
          </a:p>
          <a:p>
            <a:r>
              <a:rPr lang="nl-NL" dirty="0"/>
              <a:t>We oefende eerst wat met de techniek en toen noemde hij opnieuw de dagen van de week op. Ik zag in mijn ooghoek dat de mond van zijn vrouw openviel en een uitdrukking van verbazing op haar gezicht verscheen. Ze zei: "Ik kan hem nu heel goed verstaan!”.</a:t>
            </a:r>
          </a:p>
          <a:p>
            <a:r>
              <a:rPr lang="nl-NL" dirty="0"/>
              <a:t>Het was een ontroerend en bewust makend moment waarin de impact van logopedie op zijn spraak duidelijk werd, niet alleen voor hemzelf maar ook voor zijn geliefden.</a:t>
            </a:r>
          </a:p>
          <a:p>
            <a:endParaRPr lang="nl-NL" dirty="0"/>
          </a:p>
        </p:txBody>
      </p:sp>
    </p:spTree>
    <p:extLst>
      <p:ext uri="{BB962C8B-B14F-4D97-AF65-F5344CB8AC3E}">
        <p14:creationId xmlns:p14="http://schemas.microsoft.com/office/powerpoint/2010/main" val="284721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6763"/>
            <a:ext cx="6824663" cy="3838575"/>
          </a:xfrm>
        </p:spPr>
      </p:sp>
      <p:sp>
        <p:nvSpPr>
          <p:cNvPr id="3" name="Tijdelijke aanduiding voor notities 2"/>
          <p:cNvSpPr>
            <a:spLocks noGrp="1"/>
          </p:cNvSpPr>
          <p:nvPr>
            <p:ph type="body" idx="1"/>
          </p:nvPr>
        </p:nvSpPr>
        <p:spPr/>
        <p:txBody>
          <a:bodyPr/>
          <a:lstStyle/>
          <a:p>
            <a:pPr defTabSz="477454">
              <a:defRPr/>
            </a:pPr>
            <a:r>
              <a:rPr lang="nl-NL" sz="1900" kern="100" dirty="0">
                <a:latin typeface="Calibri" panose="020F0502020204030204" pitchFamily="34" charset="0"/>
                <a:ea typeface="Calibri" panose="020F0502020204030204" pitchFamily="34" charset="0"/>
                <a:cs typeface="Times New Roman" panose="02020603050405020304" pitchFamily="18" charset="0"/>
              </a:rPr>
              <a:t>Tot slot benoemde ik speekselverlies. Het is niet zo dat je meer speeksel aanmaakt bij Parkinson. Het zit namelijk zo: het automatisch systeem is aangedaan. Het doorslikken van je speeksel is een automatisch proces. Wij slikken gemiddeld 1 keer per 2 minuten. Wanneer dit niet meer automatisch gebeurt vindt er een ophoping van speeksel plaats in je mond. Dit kan op een moment uit je mond lopen. Een logopedist kan kijken naar welke moment dit is en of er bepaalde cues in getraind kunnen worden zodat je vaker bewust slikt op een dag. Er zijn nog andere alternatieve voor speekselverlies tegen te gaan. Wanneer logopedie niet helpt zou je samen met een specialist kunnen kijken naar medicatie. Het nadeel hiervan is dat je een droge mond krijgt. Je hebt wel je speeksel nodig voor een goede mondhygiëne. </a:t>
            </a:r>
          </a:p>
          <a:p>
            <a:endParaRPr lang="nl-NL" dirty="0"/>
          </a:p>
        </p:txBody>
      </p:sp>
    </p:spTree>
    <p:extLst>
      <p:ext uri="{BB962C8B-B14F-4D97-AF65-F5344CB8AC3E}">
        <p14:creationId xmlns:p14="http://schemas.microsoft.com/office/powerpoint/2010/main" val="2454305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6763"/>
            <a:ext cx="6824663" cy="3838575"/>
          </a:xfrm>
        </p:spPr>
      </p:sp>
      <p:sp>
        <p:nvSpPr>
          <p:cNvPr id="3" name="Tijdelijke aanduiding voor notities 2"/>
          <p:cNvSpPr>
            <a:spLocks noGrp="1"/>
          </p:cNvSpPr>
          <p:nvPr>
            <p:ph type="body" idx="1"/>
          </p:nvPr>
        </p:nvSpPr>
        <p:spPr/>
        <p:txBody>
          <a:bodyPr/>
          <a:lstStyle/>
          <a:p>
            <a:pPr defTabSz="477454">
              <a:defRPr/>
            </a:pPr>
            <a:r>
              <a:rPr lang="nl-NL" sz="1900" kern="100" dirty="0">
                <a:latin typeface="Calibri" panose="020F0502020204030204" pitchFamily="34" charset="0"/>
                <a:ea typeface="Calibri" panose="020F0502020204030204" pitchFamily="34" charset="0"/>
                <a:cs typeface="Times New Roman" panose="02020603050405020304" pitchFamily="18" charset="0"/>
              </a:rPr>
              <a:t>Hier heb ik nog een filmpje van 5 minuten. Waarin ook uitgelegd wordt wat het effect van logopedie kan zijn op de spraak. Hierbij zien we een meneer met Parkinson die vertelt over zijn ervaringen. </a:t>
            </a:r>
          </a:p>
          <a:p>
            <a:pPr algn="ctr" defTabSz="477454" rtl="0">
              <a:defRPr/>
            </a:pPr>
            <a:r>
              <a:rPr lang="nl-NL" sz="2100" dirty="0">
                <a:solidFill>
                  <a:srgbClr val="5E5E5E"/>
                </a:solidFill>
                <a:hlinkClick r:id="rId3"/>
              </a:rPr>
              <a:t>https://youtu.be/qzN9Mf7Q2sQ?si=7B8PAnZt7JmyQ6Yg</a:t>
            </a:r>
            <a:r>
              <a:rPr lang="nl-NL" sz="2100" dirty="0">
                <a:solidFill>
                  <a:srgbClr val="5E5E5E"/>
                </a:solidFill>
              </a:rPr>
              <a:t>  </a:t>
            </a:r>
          </a:p>
          <a:p>
            <a:endParaRPr lang="nl-NL" dirty="0"/>
          </a:p>
        </p:txBody>
      </p:sp>
    </p:spTree>
    <p:extLst>
      <p:ext uri="{BB962C8B-B14F-4D97-AF65-F5344CB8AC3E}">
        <p14:creationId xmlns:p14="http://schemas.microsoft.com/office/powerpoint/2010/main" val="1162834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6763"/>
            <a:ext cx="6824663" cy="3838575"/>
          </a:xfrm>
        </p:spPr>
      </p:sp>
      <p:sp>
        <p:nvSpPr>
          <p:cNvPr id="3" name="Tijdelijke aanduiding voor notities 2"/>
          <p:cNvSpPr>
            <a:spLocks noGrp="1"/>
          </p:cNvSpPr>
          <p:nvPr>
            <p:ph type="body" idx="1"/>
          </p:nvPr>
        </p:nvSpPr>
        <p:spPr/>
        <p:txBody>
          <a:bodyPr/>
          <a:lstStyle/>
          <a:p>
            <a:r>
              <a:rPr lang="nl-NL" sz="1900" kern="100" dirty="0">
                <a:latin typeface="Calibri" panose="020F0502020204030204" pitchFamily="34" charset="0"/>
                <a:ea typeface="Calibri" panose="020F0502020204030204" pitchFamily="34" charset="0"/>
                <a:cs typeface="Times New Roman" panose="02020603050405020304" pitchFamily="18" charset="0"/>
              </a:rPr>
              <a:t>Laat ik nu wat meer vertellen over een behandelplan. Wij kijken naar de klacht van de persoon tegenover ons maar kijken ook verder dan dat. Hoe ziet de omgeving eruit en hoe kunnen we zorgen dat het geleerde goed geautomatiseerd kan worden. Logopedie is een kort en intensief behandeltraject als je kijkt naar spraak. Hiervoor kom je 3 keer in de week naar de logopedie voor 4 á 6 weken. Oefenen bij de logopedist is het makkelijkste wat er is, de uitdaging ligt bij het leren toepassen, het automatiseren. </a:t>
            </a:r>
          </a:p>
          <a:p>
            <a:r>
              <a:rPr lang="nl-NL" sz="1900" kern="100" dirty="0">
                <a:latin typeface="Calibri" panose="020F0502020204030204" pitchFamily="34" charset="0"/>
                <a:ea typeface="Calibri" panose="020F0502020204030204" pitchFamily="34" charset="0"/>
                <a:cs typeface="Times New Roman" panose="02020603050405020304" pitchFamily="18" charset="0"/>
              </a:rPr>
              <a:t>Het succes van logopedie reikt verder dan logopedische sessies. Het is van groot belang dat de familie en/of zorgverleners betrokken zijn bij het gehele proces. Zij zijn zeer waardevolle partners. </a:t>
            </a:r>
          </a:p>
          <a:p>
            <a:r>
              <a:rPr lang="nl-NL" sz="1900" kern="100" dirty="0">
                <a:latin typeface="Calibri" panose="020F0502020204030204" pitchFamily="34" charset="0"/>
                <a:ea typeface="Calibri" panose="020F0502020204030204" pitchFamily="34" charset="0"/>
                <a:cs typeface="Times New Roman" panose="02020603050405020304" pitchFamily="18" charset="0"/>
              </a:rPr>
              <a:t>Al met al kunnen behandelplannen op maat en betrokkenheid van familie/zorg het mogelijk maken dat de kwaliteit van leven van mensen verbeterd.</a:t>
            </a:r>
          </a:p>
          <a:p>
            <a:r>
              <a:rPr lang="nl-NL" sz="1900" kern="100" dirty="0">
                <a:latin typeface="Calibri" panose="020F0502020204030204" pitchFamily="34" charset="0"/>
                <a:ea typeface="Calibri" panose="020F0502020204030204" pitchFamily="34" charset="0"/>
                <a:cs typeface="Times New Roman" panose="02020603050405020304" pitchFamily="18" charset="0"/>
              </a:rPr>
              <a:t>Dit brengt mij bij het einde van mijn presentatie. </a:t>
            </a:r>
          </a:p>
          <a:p>
            <a:endParaRPr lang="nl-NL" dirty="0"/>
          </a:p>
        </p:txBody>
      </p:sp>
    </p:spTree>
    <p:extLst>
      <p:ext uri="{BB962C8B-B14F-4D97-AF65-F5344CB8AC3E}">
        <p14:creationId xmlns:p14="http://schemas.microsoft.com/office/powerpoint/2010/main" val="3930483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6763"/>
            <a:ext cx="6824663" cy="3838575"/>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533027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6763"/>
            <a:ext cx="6824663" cy="3838575"/>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3795977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6763"/>
            <a:ext cx="6824663" cy="3838575"/>
          </a:xfrm>
        </p:spPr>
      </p:sp>
      <p:sp>
        <p:nvSpPr>
          <p:cNvPr id="3" name="Tijdelijke aanduiding voor notities 2"/>
          <p:cNvSpPr>
            <a:spLocks noGrp="1"/>
          </p:cNvSpPr>
          <p:nvPr>
            <p:ph type="body" idx="1"/>
          </p:nvPr>
        </p:nvSpPr>
        <p:spPr/>
        <p:txBody>
          <a:bodyPr/>
          <a:lstStyle/>
          <a:p>
            <a:pPr defTabSz="477454">
              <a:defRPr/>
            </a:pPr>
            <a:r>
              <a:rPr lang="nl-NL" sz="1900" kern="100" dirty="0">
                <a:latin typeface="Calibri" panose="020F0502020204030204" pitchFamily="34" charset="0"/>
                <a:ea typeface="Calibri" panose="020F0502020204030204" pitchFamily="34" charset="0"/>
                <a:cs typeface="Times New Roman" panose="02020603050405020304" pitchFamily="18" charset="0"/>
              </a:rPr>
              <a:t>Welkom allemaal, fijn dat jullie er zijn en dat ik hier mag zijn. Ik ben Daisy van Ham en ik kom jullie vandaag wat meer vertellen over logopedie en Parkinson. Ik zal eerst wat vertellen over de praktijk waar ik werk en over mezelf. Daarna vertel ik wat logopedie is en hoe logopedie kan helpen bij Parkinson. Vervolgens vertel ik meer over de behandelingen en betrokkenheid van omgeving. Tot slot zal ik vragen beantwoorden.</a:t>
            </a:r>
          </a:p>
          <a:p>
            <a:endParaRPr lang="nl-NL" dirty="0"/>
          </a:p>
        </p:txBody>
      </p:sp>
    </p:spTree>
    <p:extLst>
      <p:ext uri="{BB962C8B-B14F-4D97-AF65-F5344CB8AC3E}">
        <p14:creationId xmlns:p14="http://schemas.microsoft.com/office/powerpoint/2010/main" val="2474975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6763"/>
            <a:ext cx="6824663" cy="3838575"/>
          </a:xfrm>
        </p:spPr>
      </p:sp>
      <p:sp>
        <p:nvSpPr>
          <p:cNvPr id="3" name="Tijdelijke aanduiding voor notities 2"/>
          <p:cNvSpPr>
            <a:spLocks noGrp="1"/>
          </p:cNvSpPr>
          <p:nvPr>
            <p:ph type="body" idx="1"/>
          </p:nvPr>
        </p:nvSpPr>
        <p:spPr/>
        <p:txBody>
          <a:bodyPr/>
          <a:lstStyle/>
          <a:p>
            <a:pPr defTabSz="477454">
              <a:defRPr/>
            </a:pPr>
            <a:r>
              <a:rPr lang="nl-NL" sz="1900" kern="100" dirty="0">
                <a:latin typeface="Calibri" panose="020F0502020204030204" pitchFamily="34" charset="0"/>
                <a:ea typeface="Calibri" panose="020F0502020204030204" pitchFamily="34" charset="0"/>
                <a:cs typeface="Times New Roman" panose="02020603050405020304" pitchFamily="18" charset="0"/>
              </a:rPr>
              <a:t>Ik werk voor Odekerken logopedie. Odekerken logopedie is opgericht door Ingeborg Odekerken in 1989 en houdt zich bezig met het verbeteren van de communicatie. Zowel verbaal als non-verbalen communicatie problemen. We hebben een 9.6 als beoordeling van al onze cliënten! </a:t>
            </a:r>
          </a:p>
          <a:p>
            <a:endParaRPr lang="nl-NL" dirty="0"/>
          </a:p>
        </p:txBody>
      </p:sp>
    </p:spTree>
    <p:extLst>
      <p:ext uri="{BB962C8B-B14F-4D97-AF65-F5344CB8AC3E}">
        <p14:creationId xmlns:p14="http://schemas.microsoft.com/office/powerpoint/2010/main" val="3413604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6763"/>
            <a:ext cx="6824663" cy="3838575"/>
          </a:xfrm>
        </p:spPr>
      </p:sp>
      <p:sp>
        <p:nvSpPr>
          <p:cNvPr id="3" name="Tijdelijke aanduiding voor notities 2"/>
          <p:cNvSpPr>
            <a:spLocks noGrp="1"/>
          </p:cNvSpPr>
          <p:nvPr>
            <p:ph type="body" idx="1"/>
          </p:nvPr>
        </p:nvSpPr>
        <p:spPr/>
        <p:txBody>
          <a:bodyPr/>
          <a:lstStyle/>
          <a:p>
            <a:pPr defTabSz="477454">
              <a:defRPr/>
            </a:pPr>
            <a:r>
              <a:rPr lang="nl-NL" sz="1900" kern="100" dirty="0">
                <a:latin typeface="Calibri" panose="020F0502020204030204" pitchFamily="34" charset="0"/>
                <a:ea typeface="Calibri" panose="020F0502020204030204" pitchFamily="34" charset="0"/>
                <a:cs typeface="Times New Roman" panose="02020603050405020304" pitchFamily="18" charset="0"/>
              </a:rPr>
              <a:t>Odekerken Logopedie is een dynamische kwaliteitspraktijk die actief samenwerkt met andere disciplines en een holistische benadering hanteert. De logopedisten en coaches die bij ons werken zien elke cliënt als een uniek individu, waarbij we verder kijken dan alleen de klacht.</a:t>
            </a:r>
          </a:p>
          <a:p>
            <a:endParaRPr lang="nl-NL" dirty="0"/>
          </a:p>
        </p:txBody>
      </p:sp>
    </p:spTree>
    <p:extLst>
      <p:ext uri="{BB962C8B-B14F-4D97-AF65-F5344CB8AC3E}">
        <p14:creationId xmlns:p14="http://schemas.microsoft.com/office/powerpoint/2010/main" val="3702091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6763"/>
            <a:ext cx="6824663" cy="3838575"/>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1096849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6763"/>
            <a:ext cx="6824663" cy="3838575"/>
          </a:xfrm>
        </p:spPr>
      </p:sp>
      <p:sp>
        <p:nvSpPr>
          <p:cNvPr id="3" name="Tijdelijke aanduiding voor notities 2"/>
          <p:cNvSpPr>
            <a:spLocks noGrp="1"/>
          </p:cNvSpPr>
          <p:nvPr>
            <p:ph type="body" idx="1"/>
          </p:nvPr>
        </p:nvSpPr>
        <p:spPr/>
        <p:txBody>
          <a:bodyPr/>
          <a:lstStyle/>
          <a:p>
            <a:r>
              <a:rPr lang="nl-NL" sz="1900" kern="100" dirty="0">
                <a:latin typeface="Calibri" panose="020F0502020204030204" pitchFamily="34" charset="0"/>
                <a:ea typeface="Calibri" panose="020F0502020204030204" pitchFamily="34" charset="0"/>
                <a:cs typeface="Times New Roman" panose="02020603050405020304" pitchFamily="18" charset="0"/>
              </a:rPr>
              <a:t>Voordat ik naar het onderwerp Parkinson ga wil ik jullie eerst even vertellen wat logopedie precies is. Logopedie is een paramedisch beroep. Wij werken met mensen van alle leeftijden, van kinderen tot volwassenen, die problemen hebben op het gebied van spraak – taal – stem- slikken en gehoor.</a:t>
            </a:r>
          </a:p>
          <a:p>
            <a:r>
              <a:rPr lang="nl-NL" sz="1900" kern="100" dirty="0">
                <a:latin typeface="Calibri" panose="020F0502020204030204" pitchFamily="34" charset="0"/>
                <a:ea typeface="Calibri" panose="020F0502020204030204" pitchFamily="34" charset="0"/>
                <a:cs typeface="Times New Roman" panose="02020603050405020304" pitchFamily="18" charset="0"/>
              </a:rPr>
              <a:t>Spraak: Behandeling van articulatieproblemen, stotteren, spraakvertragingen en andere </a:t>
            </a:r>
            <a:r>
              <a:rPr lang="nl-NL" sz="1900" kern="100" dirty="0" err="1">
                <a:latin typeface="Calibri" panose="020F0502020204030204" pitchFamily="34" charset="0"/>
                <a:ea typeface="Calibri" panose="020F0502020204030204" pitchFamily="34" charset="0"/>
                <a:cs typeface="Times New Roman" panose="02020603050405020304" pitchFamily="18" charset="0"/>
              </a:rPr>
              <a:t>spraakgerelateerde</a:t>
            </a:r>
            <a:r>
              <a:rPr lang="nl-NL" sz="1900" kern="100" dirty="0">
                <a:latin typeface="Calibri" panose="020F0502020204030204" pitchFamily="34" charset="0"/>
                <a:ea typeface="Calibri" panose="020F0502020204030204" pitchFamily="34" charset="0"/>
                <a:cs typeface="Times New Roman" panose="02020603050405020304" pitchFamily="18" charset="0"/>
              </a:rPr>
              <a:t> moeilijkheden bijvoorbeeld na een beroerte/trauma.</a:t>
            </a:r>
          </a:p>
          <a:p>
            <a:r>
              <a:rPr lang="nl-NL" sz="1900" kern="100" dirty="0">
                <a:latin typeface="Calibri" panose="020F0502020204030204" pitchFamily="34" charset="0"/>
                <a:ea typeface="Calibri" panose="020F0502020204030204" pitchFamily="34" charset="0"/>
                <a:cs typeface="Times New Roman" panose="02020603050405020304" pitchFamily="18" charset="0"/>
              </a:rPr>
              <a:t>Taal: Ondersteuning bij taalontwikkelingsstoornissen, woordenschatproblemen, grammaticale problemen en andere </a:t>
            </a:r>
            <a:r>
              <a:rPr lang="nl-NL" sz="1900" kern="100" dirty="0" err="1">
                <a:latin typeface="Calibri" panose="020F0502020204030204" pitchFamily="34" charset="0"/>
                <a:ea typeface="Calibri" panose="020F0502020204030204" pitchFamily="34" charset="0"/>
                <a:cs typeface="Times New Roman" panose="02020603050405020304" pitchFamily="18" charset="0"/>
              </a:rPr>
              <a:t>taalgerelateerde</a:t>
            </a:r>
            <a:r>
              <a:rPr lang="nl-NL" sz="1900" kern="100" dirty="0">
                <a:latin typeface="Calibri" panose="020F0502020204030204" pitchFamily="34" charset="0"/>
                <a:ea typeface="Calibri" panose="020F0502020204030204" pitchFamily="34" charset="0"/>
                <a:cs typeface="Times New Roman" panose="02020603050405020304" pitchFamily="18" charset="0"/>
              </a:rPr>
              <a:t> uitdagingen zoals afasie. </a:t>
            </a:r>
          </a:p>
          <a:p>
            <a:r>
              <a:rPr lang="nl-NL" sz="1900" kern="100" dirty="0">
                <a:latin typeface="Calibri" panose="020F0502020204030204" pitchFamily="34" charset="0"/>
                <a:ea typeface="Calibri" panose="020F0502020204030204" pitchFamily="34" charset="0"/>
                <a:cs typeface="Times New Roman" panose="02020603050405020304" pitchFamily="18" charset="0"/>
              </a:rPr>
              <a:t>Stem: Therapie voor mensen met stemproblemen, zoals heesheid, schorre stem of andere stemkwaliteitsproblemen.</a:t>
            </a:r>
          </a:p>
          <a:p>
            <a:r>
              <a:rPr lang="nl-NL" sz="1900" kern="100" dirty="0">
                <a:latin typeface="Calibri" panose="020F0502020204030204" pitchFamily="34" charset="0"/>
                <a:ea typeface="Calibri" panose="020F0502020204030204" pitchFamily="34" charset="0"/>
                <a:cs typeface="Times New Roman" panose="02020603050405020304" pitchFamily="18" charset="0"/>
              </a:rPr>
              <a:t>Slik: Hulp bij problemen met slikken, waaronder slikproblemen als gevolg van neurologische aandoeningen, spierzwakte of andere oorzaken.</a:t>
            </a:r>
          </a:p>
          <a:p>
            <a:r>
              <a:rPr lang="nl-NL" sz="1900" kern="100" dirty="0">
                <a:latin typeface="Calibri" panose="020F0502020204030204" pitchFamily="34" charset="0"/>
                <a:ea typeface="Calibri" panose="020F0502020204030204" pitchFamily="34" charset="0"/>
                <a:cs typeface="Times New Roman" panose="02020603050405020304" pitchFamily="18" charset="0"/>
              </a:rPr>
              <a:t>Gehoor: Ondersteuning bij auditieve vaardigheden en spraakafstemming voor mensen met gehoorproblemen. </a:t>
            </a:r>
          </a:p>
          <a:p>
            <a:r>
              <a:rPr lang="nl-NL" sz="1900" kern="100" dirty="0">
                <a:latin typeface="Calibri" panose="020F0502020204030204" pitchFamily="34" charset="0"/>
                <a:ea typeface="Calibri" panose="020F0502020204030204" pitchFamily="34" charset="0"/>
                <a:cs typeface="Times New Roman" panose="02020603050405020304" pitchFamily="18" charset="0"/>
              </a:rPr>
              <a:t>Logopedisten werken vaak samen met andere disciplines, zoals huisartsen, artsen in het ziekenhuis, leraren, tandartsen, fysiotherapeuten. Daarnaast zijn we op verschillende </a:t>
            </a:r>
            <a:r>
              <a:rPr lang="nl-NL" sz="1900" kern="100" dirty="0" err="1">
                <a:latin typeface="Calibri" panose="020F0502020204030204" pitchFamily="34" charset="0"/>
                <a:ea typeface="Calibri" panose="020F0502020204030204" pitchFamily="34" charset="0"/>
                <a:cs typeface="Times New Roman" panose="02020603050405020304" pitchFamily="18" charset="0"/>
              </a:rPr>
              <a:t>settings</a:t>
            </a:r>
            <a:r>
              <a:rPr lang="nl-NL" sz="1900" kern="100" dirty="0">
                <a:latin typeface="Calibri" panose="020F0502020204030204" pitchFamily="34" charset="0"/>
                <a:ea typeface="Calibri" panose="020F0502020204030204" pitchFamily="34" charset="0"/>
                <a:cs typeface="Times New Roman" panose="02020603050405020304" pitchFamily="18" charset="0"/>
              </a:rPr>
              <a:t> werkzaam, scholen, ziekenhuizen, revalidatie, eerstelijnspraktijken. </a:t>
            </a:r>
          </a:p>
          <a:p>
            <a:endParaRPr lang="nl-NL" dirty="0"/>
          </a:p>
        </p:txBody>
      </p:sp>
    </p:spTree>
    <p:extLst>
      <p:ext uri="{BB962C8B-B14F-4D97-AF65-F5344CB8AC3E}">
        <p14:creationId xmlns:p14="http://schemas.microsoft.com/office/powerpoint/2010/main" val="1904255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6763"/>
            <a:ext cx="6824663" cy="3838575"/>
          </a:xfrm>
        </p:spPr>
      </p:sp>
      <p:sp>
        <p:nvSpPr>
          <p:cNvPr id="3" name="Tijdelijke aanduiding voor notities 2"/>
          <p:cNvSpPr>
            <a:spLocks noGrp="1"/>
          </p:cNvSpPr>
          <p:nvPr>
            <p:ph type="body" idx="1"/>
          </p:nvPr>
        </p:nvSpPr>
        <p:spPr/>
        <p:txBody>
          <a:bodyPr/>
          <a:lstStyle/>
          <a:p>
            <a:pPr defTabSz="477454">
              <a:defRPr/>
            </a:pPr>
            <a:r>
              <a:rPr lang="nl-NL" sz="1900" kern="100" dirty="0">
                <a:latin typeface="Calibri" panose="020F0502020204030204" pitchFamily="34" charset="0"/>
                <a:ea typeface="Calibri" panose="020F0502020204030204" pitchFamily="34" charset="0"/>
                <a:cs typeface="Times New Roman" panose="02020603050405020304" pitchFamily="18" charset="0"/>
              </a:rPr>
              <a:t> Wat kan logopedie betekenen bij mensen met Parkinson. Zoals we allemaal weten is Parkinson een progressieve hersenziekte. Het is een ingewikkelde ziekte omdat we niet kunnen voorspellen hoe het beloop zal zijn. Parkinson ontwikkeld bij iedereen anders. Het beste is om naar jezelf te kijken. Hoe ben ik de afgelopen 6 – 12 maanden achteruitgegaan? Je kijkt naar je eigen curve, snelheid van achteruitgang zal niet veranderen. Lijkt het wel te versnellen dan is er iets anders aan de hand, zoals stress. Vroeg of laat krijgen mensen met Parkinson te maken Logopedische klachten zoals communicatie, eten en drinken, slikken en speekselverlies. </a:t>
            </a:r>
          </a:p>
          <a:p>
            <a:endParaRPr lang="nl-NL" dirty="0"/>
          </a:p>
        </p:txBody>
      </p:sp>
    </p:spTree>
    <p:extLst>
      <p:ext uri="{BB962C8B-B14F-4D97-AF65-F5344CB8AC3E}">
        <p14:creationId xmlns:p14="http://schemas.microsoft.com/office/powerpoint/2010/main" val="1535140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6763"/>
            <a:ext cx="6824663" cy="3838575"/>
          </a:xfrm>
        </p:spPr>
      </p:sp>
      <p:sp>
        <p:nvSpPr>
          <p:cNvPr id="3" name="Tijdelijke aanduiding voor notities 2"/>
          <p:cNvSpPr>
            <a:spLocks noGrp="1"/>
          </p:cNvSpPr>
          <p:nvPr>
            <p:ph type="body" idx="1"/>
          </p:nvPr>
        </p:nvSpPr>
        <p:spPr/>
        <p:txBody>
          <a:bodyPr/>
          <a:lstStyle/>
          <a:p>
            <a:pPr defTabSz="477454">
              <a:defRPr/>
            </a:pPr>
            <a:r>
              <a:rPr lang="nl-NL" sz="1900" kern="100" dirty="0">
                <a:latin typeface="Calibri" panose="020F0502020204030204" pitchFamily="34" charset="0"/>
                <a:ea typeface="Calibri" panose="020F0502020204030204" pitchFamily="34" charset="0"/>
                <a:cs typeface="Times New Roman" panose="02020603050405020304" pitchFamily="18" charset="0"/>
              </a:rPr>
              <a:t>Het meest voorkomende probleem bij Parkinson is spraak en stem. De verstaanbaarheid vermindert door afname van luidheid en stemkwaliteit. Dit komt doordat de bewegingen van de stembanden steeds kleiner worden. Hierdoor is de stem minder luid en klinkt het anders. Doordat de bewegingen steeds kleiner worden veranderd de articulatie ook. Dit is de oorzaak waardoor het klinkt alsof iemand binnensmonds praat. De logopedist gaat hiermee aan de slag door laag en luid te leren praten. </a:t>
            </a:r>
          </a:p>
          <a:p>
            <a:endParaRPr lang="nl-NL" dirty="0"/>
          </a:p>
        </p:txBody>
      </p:sp>
    </p:spTree>
    <p:extLst>
      <p:ext uri="{BB962C8B-B14F-4D97-AF65-F5344CB8AC3E}">
        <p14:creationId xmlns:p14="http://schemas.microsoft.com/office/powerpoint/2010/main" val="782145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6763"/>
            <a:ext cx="6824663" cy="3838575"/>
          </a:xfrm>
        </p:spPr>
      </p:sp>
      <p:sp>
        <p:nvSpPr>
          <p:cNvPr id="3" name="Tijdelijke aanduiding voor notities 2"/>
          <p:cNvSpPr>
            <a:spLocks noGrp="1"/>
          </p:cNvSpPr>
          <p:nvPr>
            <p:ph type="body" idx="1"/>
          </p:nvPr>
        </p:nvSpPr>
        <p:spPr/>
        <p:txBody>
          <a:bodyPr/>
          <a:lstStyle/>
          <a:p>
            <a:pPr indent="469496"/>
            <a:r>
              <a:rPr lang="nl-NL" sz="1900" kern="100" dirty="0">
                <a:latin typeface="Calibri" panose="020F0502020204030204" pitchFamily="34" charset="0"/>
                <a:ea typeface="Calibri" panose="020F0502020204030204" pitchFamily="34" charset="0"/>
                <a:cs typeface="Times New Roman" panose="02020603050405020304" pitchFamily="18" charset="0"/>
              </a:rPr>
              <a:t>Waar je ook voor naar de logopedist kan gaan is het kauwen en slikken. Mensen met Parkinson verslikken zich of hebben moeite met slikken of hebben het gevoel dat het blijft hangen in de keel. Dit kan nare gevolgen hebben, zoals verstikking of een longinfectie. </a:t>
            </a:r>
          </a:p>
          <a:p>
            <a:r>
              <a:rPr lang="nl-NL" sz="1900" kern="100" dirty="0">
                <a:latin typeface="Calibri" panose="020F0502020204030204" pitchFamily="34" charset="0"/>
                <a:ea typeface="Calibri" panose="020F0502020204030204" pitchFamily="34" charset="0"/>
                <a:cs typeface="Times New Roman" panose="02020603050405020304" pitchFamily="18" charset="0"/>
              </a:rPr>
              <a:t>Parkinson kan leiden tot vertraagde reacties in de spieren die betrokken zijn bij kauwen en slikken. Maar ook kan het leiden tot verminderde spierkracht en controle in de mond en keel. </a:t>
            </a:r>
          </a:p>
          <a:p>
            <a:r>
              <a:rPr lang="nl-NL" sz="1900" kern="100" dirty="0">
                <a:latin typeface="Calibri" panose="020F0502020204030204" pitchFamily="34" charset="0"/>
                <a:ea typeface="Calibri" panose="020F0502020204030204" pitchFamily="34" charset="0"/>
                <a:cs typeface="Times New Roman" panose="02020603050405020304" pitchFamily="18" charset="0"/>
              </a:rPr>
              <a:t>Als je je eten verwerkt in de mond en het doorslikt gaat dit nog bewust. Daarna treedt er een slikreflex op. Met je reflex is niks mis, deze werkt nog prima. Maar de reactie van je spieren is vertraagd en klein. Hierdoor kan het zijn dat je voedsel blijft hangen en je je dus verslikt. Daar krachtig te hoesten los je dit vaak al op. Een logopedist kan kijken naar wat je nog goed kan eten en zal hierin adviezen geven. We kunnen ook kijken naar bepaalde compensatie technieken. Het is verstandig om op dit moment ook een diëtist in de schakelen om te kijken of je al de voedingsstoffen nog wel binnenkrijgt. </a:t>
            </a:r>
          </a:p>
          <a:p>
            <a:endParaRPr lang="nl-NL" dirty="0"/>
          </a:p>
        </p:txBody>
      </p:sp>
    </p:spTree>
    <p:extLst>
      <p:ext uri="{BB962C8B-B14F-4D97-AF65-F5344CB8AC3E}">
        <p14:creationId xmlns:p14="http://schemas.microsoft.com/office/powerpoint/2010/main" val="1473230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eur en datum"/>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Auteur en datum</a:t>
            </a:r>
          </a:p>
        </p:txBody>
      </p:sp>
      <p:sp>
        <p:nvSpPr>
          <p:cNvPr id="12" name="Naam presentati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Naam presentatie</a:t>
            </a:r>
          </a:p>
        </p:txBody>
      </p:sp>
      <p:sp>
        <p:nvSpPr>
          <p:cNvPr id="13" name="Hoofdtekst - niveau één…"/>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Ondertitel presentatie</a:t>
            </a:r>
          </a:p>
          <a:p>
            <a:pPr lvl="1"/>
            <a:endParaRPr/>
          </a:p>
          <a:p>
            <a:pPr lvl="2"/>
            <a:endParaRPr/>
          </a:p>
          <a:p>
            <a:pPr lvl="3"/>
            <a:endParaRPr/>
          </a:p>
          <a:p>
            <a:pPr lvl="4"/>
            <a:endParaRPr/>
          </a:p>
        </p:txBody>
      </p:sp>
      <p:sp>
        <p:nvSpPr>
          <p:cNvPr id="14"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Uiting">
    <p:spTree>
      <p:nvGrpSpPr>
        <p:cNvPr id="1" name=""/>
        <p:cNvGrpSpPr/>
        <p:nvPr/>
      </p:nvGrpSpPr>
      <p:grpSpPr>
        <a:xfrm>
          <a:off x="0" y="0"/>
          <a:ext cx="0" cy="0"/>
          <a:chOff x="0" y="0"/>
          <a:chExt cx="0" cy="0"/>
        </a:xfrm>
      </p:grpSpPr>
      <p:sp>
        <p:nvSpPr>
          <p:cNvPr id="98" name="Hoofdtekst - niveau één…"/>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Uiting</a:t>
            </a:r>
          </a:p>
          <a:p>
            <a:pPr lvl="1"/>
            <a:endParaRPr/>
          </a:p>
          <a:p>
            <a:pPr lvl="2"/>
            <a:endParaRPr/>
          </a:p>
          <a:p>
            <a:pPr lvl="3"/>
            <a:endParaRPr/>
          </a:p>
          <a:p>
            <a:pPr lvl="4"/>
            <a:endParaRPr/>
          </a:p>
        </p:txBody>
      </p:sp>
      <p:sp>
        <p:nvSpPr>
          <p:cNvPr id="99"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Groot feit">
    <p:spTree>
      <p:nvGrpSpPr>
        <p:cNvPr id="1" name=""/>
        <p:cNvGrpSpPr/>
        <p:nvPr/>
      </p:nvGrpSpPr>
      <p:grpSpPr>
        <a:xfrm>
          <a:off x="0" y="0"/>
          <a:ext cx="0" cy="0"/>
          <a:chOff x="0" y="0"/>
          <a:chExt cx="0" cy="0"/>
        </a:xfrm>
      </p:grpSpPr>
      <p:sp>
        <p:nvSpPr>
          <p:cNvPr id="106" name="Hoofdtekst - niveau één…"/>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eitinformatie"/>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Feitinformatie</a:t>
            </a:r>
          </a:p>
        </p:txBody>
      </p:sp>
      <p:sp>
        <p:nvSpPr>
          <p:cNvPr id="108"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at">
    <p:spTree>
      <p:nvGrpSpPr>
        <p:cNvPr id="1" name=""/>
        <p:cNvGrpSpPr/>
        <p:nvPr/>
      </p:nvGrpSpPr>
      <p:grpSpPr>
        <a:xfrm>
          <a:off x="0" y="0"/>
          <a:ext cx="0" cy="0"/>
          <a:chOff x="0" y="0"/>
          <a:chExt cx="0" cy="0"/>
        </a:xfrm>
      </p:grpSpPr>
      <p:sp>
        <p:nvSpPr>
          <p:cNvPr id="115" name="Toekenning"/>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Toekenning</a:t>
            </a:r>
          </a:p>
        </p:txBody>
      </p:sp>
      <p:sp>
        <p:nvSpPr>
          <p:cNvPr id="116" name="Hoofdtekst - niveau één…"/>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“Bijzonder citaat”</a:t>
            </a:r>
          </a:p>
          <a:p>
            <a:pPr lvl="1"/>
            <a:endParaRPr/>
          </a:p>
          <a:p>
            <a:pPr lvl="2"/>
            <a:endParaRPr/>
          </a:p>
          <a:p>
            <a:pPr lvl="3"/>
            <a:endParaRPr/>
          </a:p>
          <a:p>
            <a:pPr lvl="4"/>
            <a:endParaRPr/>
          </a:p>
        </p:txBody>
      </p:sp>
      <p:sp>
        <p:nvSpPr>
          <p:cNvPr id="11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driemaal">
    <p:spTree>
      <p:nvGrpSpPr>
        <p:cNvPr id="1" name=""/>
        <p:cNvGrpSpPr/>
        <p:nvPr/>
      </p:nvGrpSpPr>
      <p:grpSpPr>
        <a:xfrm>
          <a:off x="0" y="0"/>
          <a:ext cx="0" cy="0"/>
          <a:chOff x="0" y="0"/>
          <a:chExt cx="0" cy="0"/>
        </a:xfrm>
      </p:grpSpPr>
      <p:sp>
        <p:nvSpPr>
          <p:cNvPr id="124" name="Afbeelding"/>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Afbeelding"/>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Afbeelding"/>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Afbeelding"/>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Dia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142"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en f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Naam presentati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Naam presentatie</a:t>
            </a:r>
          </a:p>
        </p:txBody>
      </p:sp>
      <p:sp>
        <p:nvSpPr>
          <p:cNvPr id="23" name="Auteur en datum"/>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Auteur en datum</a:t>
            </a:r>
          </a:p>
        </p:txBody>
      </p:sp>
      <p:sp>
        <p:nvSpPr>
          <p:cNvPr id="24" name="Hoofdtekst - niveau één…"/>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Ondertitel presentatie</a:t>
            </a:r>
          </a:p>
          <a:p>
            <a:pPr lvl="1"/>
            <a:endParaRPr/>
          </a:p>
          <a:p>
            <a:pPr lvl="2"/>
            <a:endParaRPr/>
          </a:p>
          <a:p>
            <a:pPr lvl="3"/>
            <a:endParaRPr/>
          </a:p>
          <a:p>
            <a:pPr lvl="4"/>
            <a:endParaRPr/>
          </a:p>
        </p:txBody>
      </p:sp>
      <p:sp>
        <p:nvSpPr>
          <p:cNvPr id="25"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en f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Naam dia"/>
          <p:cNvSpPr txBox="1">
            <a:spLocks noGrp="1"/>
          </p:cNvSpPr>
          <p:nvPr>
            <p:ph type="title" hasCustomPrompt="1"/>
          </p:nvPr>
        </p:nvSpPr>
        <p:spPr>
          <a:xfrm>
            <a:off x="1206500" y="1270000"/>
            <a:ext cx="9779000" cy="5882273"/>
          </a:xfrm>
          <a:prstGeom prst="rect">
            <a:avLst/>
          </a:prstGeom>
        </p:spPr>
        <p:txBody>
          <a:bodyPr anchor="b"/>
          <a:lstStyle/>
          <a:p>
            <a:r>
              <a:t>Naam dia</a:t>
            </a:r>
          </a:p>
        </p:txBody>
      </p:sp>
      <p:sp>
        <p:nvSpPr>
          <p:cNvPr id="34" name="Hoofdtekst - niveau één…"/>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Ondertitel dia</a:t>
            </a:r>
          </a:p>
          <a:p>
            <a:pPr lvl="1"/>
            <a:endParaRPr/>
          </a:p>
          <a:p>
            <a:pPr lvl="2"/>
            <a:endParaRPr/>
          </a:p>
          <a:p>
            <a:pPr lvl="3"/>
            <a:endParaRPr/>
          </a:p>
          <a:p>
            <a:pPr lvl="4"/>
            <a:endParaRPr/>
          </a:p>
        </p:txBody>
      </p:sp>
      <p:sp>
        <p:nvSpPr>
          <p:cNvPr id="35" name="Dia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en opsomming">
    <p:spTree>
      <p:nvGrpSpPr>
        <p:cNvPr id="1" name=""/>
        <p:cNvGrpSpPr/>
        <p:nvPr/>
      </p:nvGrpSpPr>
      <p:grpSpPr>
        <a:xfrm>
          <a:off x="0" y="0"/>
          <a:ext cx="0" cy="0"/>
          <a:chOff x="0" y="0"/>
          <a:chExt cx="0" cy="0"/>
        </a:xfrm>
      </p:grpSpPr>
      <p:sp>
        <p:nvSpPr>
          <p:cNvPr id="42" name="Naam dia"/>
          <p:cNvSpPr txBox="1">
            <a:spLocks noGrp="1"/>
          </p:cNvSpPr>
          <p:nvPr>
            <p:ph type="title" hasCustomPrompt="1"/>
          </p:nvPr>
        </p:nvSpPr>
        <p:spPr>
          <a:prstGeom prst="rect">
            <a:avLst/>
          </a:prstGeom>
        </p:spPr>
        <p:txBody>
          <a:bodyPr/>
          <a:lstStyle/>
          <a:p>
            <a:r>
              <a:t>Naam dia</a:t>
            </a:r>
          </a:p>
        </p:txBody>
      </p:sp>
      <p:sp>
        <p:nvSpPr>
          <p:cNvPr id="43" name="Ondertitel di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Ondertitel dia</a:t>
            </a:r>
          </a:p>
        </p:txBody>
      </p:sp>
      <p:sp>
        <p:nvSpPr>
          <p:cNvPr id="44" name="Hoofdtekst - niveau één…"/>
          <p:cNvSpPr txBox="1">
            <a:spLocks noGrp="1"/>
          </p:cNvSpPr>
          <p:nvPr>
            <p:ph type="body" idx="1" hasCustomPrompt="1"/>
          </p:nvPr>
        </p:nvSpPr>
        <p:spPr>
          <a:prstGeom prst="rect">
            <a:avLst/>
          </a:prstGeom>
        </p:spPr>
        <p:txBody>
          <a:bodyPr/>
          <a:lstStyle/>
          <a:p>
            <a:r>
              <a:t>Dia-opsommingstekst</a:t>
            </a:r>
          </a:p>
          <a:p>
            <a:pPr lvl="1"/>
            <a:endParaRPr/>
          </a:p>
          <a:p>
            <a:pPr lvl="2"/>
            <a:endParaRPr/>
          </a:p>
          <a:p>
            <a:pPr lvl="3"/>
            <a:endParaRPr/>
          </a:p>
          <a:p>
            <a:pPr lvl="4"/>
            <a:endParaRPr/>
          </a:p>
        </p:txBody>
      </p:sp>
      <p:sp>
        <p:nvSpPr>
          <p:cNvPr id="45"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Opsomming">
    <p:spTree>
      <p:nvGrpSpPr>
        <p:cNvPr id="1" name=""/>
        <p:cNvGrpSpPr/>
        <p:nvPr/>
      </p:nvGrpSpPr>
      <p:grpSpPr>
        <a:xfrm>
          <a:off x="0" y="0"/>
          <a:ext cx="0" cy="0"/>
          <a:chOff x="0" y="0"/>
          <a:chExt cx="0" cy="0"/>
        </a:xfrm>
      </p:grpSpPr>
      <p:sp>
        <p:nvSpPr>
          <p:cNvPr id="52" name="Hoofdtekst - niveau één…"/>
          <p:cNvSpPr txBox="1">
            <a:spLocks noGrp="1"/>
          </p:cNvSpPr>
          <p:nvPr>
            <p:ph type="body" idx="1" hasCustomPrompt="1"/>
          </p:nvPr>
        </p:nvSpPr>
        <p:spPr>
          <a:prstGeom prst="rect">
            <a:avLst/>
          </a:prstGeom>
        </p:spPr>
        <p:txBody>
          <a:bodyPr numCol="2" spcCol="1098550"/>
          <a:lstStyle/>
          <a:p>
            <a:r>
              <a:t>Dia-opsommingstekst</a:t>
            </a:r>
          </a:p>
          <a:p>
            <a:pPr lvl="1"/>
            <a:endParaRPr/>
          </a:p>
          <a:p>
            <a:pPr lvl="2"/>
            <a:endParaRPr/>
          </a:p>
          <a:p>
            <a:pPr lvl="3"/>
            <a:endParaRPr/>
          </a:p>
          <a:p>
            <a:pPr lvl="4"/>
            <a:endParaRPr/>
          </a:p>
        </p:txBody>
      </p:sp>
      <p:sp>
        <p:nvSpPr>
          <p:cNvPr id="53"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opsomm., foto">
    <p:spTree>
      <p:nvGrpSpPr>
        <p:cNvPr id="1" name=""/>
        <p:cNvGrpSpPr/>
        <p:nvPr/>
      </p:nvGrpSpPr>
      <p:grpSpPr>
        <a:xfrm>
          <a:off x="0" y="0"/>
          <a:ext cx="0" cy="0"/>
          <a:chOff x="0" y="0"/>
          <a:chExt cx="0" cy="0"/>
        </a:xfrm>
      </p:grpSpPr>
      <p:sp>
        <p:nvSpPr>
          <p:cNvPr id="60" name="Ondertitel dia"/>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Ondertitel dia</a:t>
            </a:r>
          </a:p>
        </p:txBody>
      </p:sp>
      <p:sp>
        <p:nvSpPr>
          <p:cNvPr id="61" name="Hoofdtekst - niveau één…"/>
          <p:cNvSpPr txBox="1">
            <a:spLocks noGrp="1"/>
          </p:cNvSpPr>
          <p:nvPr>
            <p:ph type="body" sz="half" idx="1" hasCustomPrompt="1"/>
          </p:nvPr>
        </p:nvSpPr>
        <p:spPr>
          <a:xfrm>
            <a:off x="1206500" y="4248504"/>
            <a:ext cx="9779000" cy="8256630"/>
          </a:xfrm>
          <a:prstGeom prst="rect">
            <a:avLst/>
          </a:prstGeom>
        </p:spPr>
        <p:txBody>
          <a:bodyPr/>
          <a:lstStyle/>
          <a:p>
            <a:r>
              <a:t>Dia-opsommingstekst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Naam dia"/>
          <p:cNvSpPr txBox="1">
            <a:spLocks noGrp="1"/>
          </p:cNvSpPr>
          <p:nvPr>
            <p:ph type="title" hasCustomPrompt="1"/>
          </p:nvPr>
        </p:nvSpPr>
        <p:spPr>
          <a:xfrm>
            <a:off x="1206500" y="1079500"/>
            <a:ext cx="9779000" cy="1435100"/>
          </a:xfrm>
          <a:prstGeom prst="rect">
            <a:avLst/>
          </a:prstGeom>
        </p:spPr>
        <p:txBody>
          <a:bodyPr/>
          <a:lstStyle/>
          <a:p>
            <a:r>
              <a:t>Naam dia</a:t>
            </a:r>
          </a:p>
        </p:txBody>
      </p:sp>
      <p:sp>
        <p:nvSpPr>
          <p:cNvPr id="64"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e">
    <p:spTree>
      <p:nvGrpSpPr>
        <p:cNvPr id="1" name=""/>
        <p:cNvGrpSpPr/>
        <p:nvPr/>
      </p:nvGrpSpPr>
      <p:grpSpPr>
        <a:xfrm>
          <a:off x="0" y="0"/>
          <a:ext cx="0" cy="0"/>
          <a:chOff x="0" y="0"/>
          <a:chExt cx="0" cy="0"/>
        </a:xfrm>
      </p:grpSpPr>
      <p:sp>
        <p:nvSpPr>
          <p:cNvPr id="71" name="Sectietitel"/>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Sectietitel</a:t>
            </a:r>
          </a:p>
        </p:txBody>
      </p:sp>
      <p:sp>
        <p:nvSpPr>
          <p:cNvPr id="72" name="Dia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sp>
        <p:nvSpPr>
          <p:cNvPr id="79" name="Naam dia"/>
          <p:cNvSpPr txBox="1">
            <a:spLocks noGrp="1"/>
          </p:cNvSpPr>
          <p:nvPr>
            <p:ph type="title" hasCustomPrompt="1"/>
          </p:nvPr>
        </p:nvSpPr>
        <p:spPr>
          <a:xfrm>
            <a:off x="1206500" y="1079500"/>
            <a:ext cx="21971000" cy="1434949"/>
          </a:xfrm>
          <a:prstGeom prst="rect">
            <a:avLst/>
          </a:prstGeom>
        </p:spPr>
        <p:txBody>
          <a:bodyPr/>
          <a:lstStyle/>
          <a:p>
            <a:r>
              <a:t>Naam dia</a:t>
            </a:r>
          </a:p>
        </p:txBody>
      </p:sp>
      <p:sp>
        <p:nvSpPr>
          <p:cNvPr id="80" name="Ondertitel di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Ondertitel dia</a:t>
            </a:r>
          </a:p>
        </p:txBody>
      </p:sp>
      <p:sp>
        <p:nvSpPr>
          <p:cNvPr id="8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Titel agenda"/>
          <p:cNvSpPr txBox="1">
            <a:spLocks noGrp="1"/>
          </p:cNvSpPr>
          <p:nvPr>
            <p:ph type="title" hasCustomPrompt="1"/>
          </p:nvPr>
        </p:nvSpPr>
        <p:spPr>
          <a:xfrm>
            <a:off x="1206500" y="1079500"/>
            <a:ext cx="21971000" cy="1435100"/>
          </a:xfrm>
          <a:prstGeom prst="rect">
            <a:avLst/>
          </a:prstGeom>
        </p:spPr>
        <p:txBody>
          <a:bodyPr/>
          <a:lstStyle/>
          <a:p>
            <a:r>
              <a:t>Titel agenda</a:t>
            </a:r>
          </a:p>
        </p:txBody>
      </p:sp>
      <p:sp>
        <p:nvSpPr>
          <p:cNvPr id="89" name="Ondertitel agend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Ondertitel agenda</a:t>
            </a:r>
          </a:p>
        </p:txBody>
      </p:sp>
      <p:sp>
        <p:nvSpPr>
          <p:cNvPr id="90" name="Hoofdtekst - niveau één…"/>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Agendaonderwerpen</a:t>
            </a:r>
          </a:p>
          <a:p>
            <a:pPr lvl="1"/>
            <a:endParaRPr/>
          </a:p>
          <a:p>
            <a:pPr lvl="2"/>
            <a:endParaRPr/>
          </a:p>
          <a:p>
            <a:pPr lvl="3"/>
            <a:endParaRPr/>
          </a:p>
          <a:p>
            <a:pPr lvl="4"/>
            <a:endParaRPr/>
          </a:p>
        </p:txBody>
      </p:sp>
      <p:sp>
        <p:nvSpPr>
          <p:cNvPr id="9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aam dia"/>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Naam dia</a:t>
            </a:r>
          </a:p>
        </p:txBody>
      </p:sp>
      <p:sp>
        <p:nvSpPr>
          <p:cNvPr id="3" name="Hoofdtekst - niveau één…"/>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Dia-opsommingstekst</a:t>
            </a:r>
          </a:p>
          <a:p>
            <a:pPr lvl="1"/>
            <a:endParaRPr/>
          </a:p>
          <a:p>
            <a:pPr lvl="2"/>
            <a:endParaRPr/>
          </a:p>
          <a:p>
            <a:pPr lvl="3"/>
            <a:endParaRPr/>
          </a:p>
          <a:p>
            <a:pPr lvl="4"/>
            <a:endParaRPr/>
          </a:p>
        </p:txBody>
      </p:sp>
      <p:sp>
        <p:nvSpPr>
          <p:cNvPr id="4" name="Dia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video" Target="https://www.youtube.com/embed/qzN9Mf7Q2sQ?feature=oembed" TargetMode="External"/><Relationship Id="rId5" Type="http://schemas.openxmlformats.org/officeDocument/2006/relationships/image" Target="../media/image9.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hyperlink" Target="mailto:info@odekerkenlogopedie.nl" TargetMode="External"/><Relationship Id="rId4" Type="http://schemas.openxmlformats.org/officeDocument/2006/relationships/hyperlink" Target="mailto:daisy@odekerkenlogopedie.n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hemeOverride" Target="../theme/themeOverride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Afbeelding" descr="Afbeelding"/>
          <p:cNvPicPr>
            <a:picLocks noChangeAspect="1"/>
          </p:cNvPicPr>
          <p:nvPr/>
        </p:nvPicPr>
        <p:blipFill>
          <a:blip r:embed="rId3"/>
          <a:srcRect l="16910" r="14852"/>
          <a:stretch>
            <a:fillRect/>
          </a:stretch>
        </p:blipFill>
        <p:spPr>
          <a:xfrm>
            <a:off x="-3376277" y="-3096299"/>
            <a:ext cx="31347048" cy="16950880"/>
          </a:xfrm>
          <a:prstGeom prst="rect">
            <a:avLst/>
          </a:prstGeom>
          <a:ln w="12700">
            <a:miter lim="400000"/>
          </a:ln>
        </p:spPr>
      </p:pic>
      <p:pic>
        <p:nvPicPr>
          <p:cNvPr id="153" name="kommatest.png" descr="kommatest.png"/>
          <p:cNvPicPr>
            <a:picLocks noChangeAspect="1"/>
          </p:cNvPicPr>
          <p:nvPr/>
        </p:nvPicPr>
        <p:blipFill>
          <a:blip r:embed="rId4"/>
          <a:stretch>
            <a:fillRect/>
          </a:stretch>
        </p:blipFill>
        <p:spPr>
          <a:xfrm rot="10800000">
            <a:off x="-248009" y="-6249473"/>
            <a:ext cx="16085717" cy="18870429"/>
          </a:xfrm>
          <a:prstGeom prst="rect">
            <a:avLst/>
          </a:prstGeom>
          <a:ln w="12700">
            <a:miter lim="400000"/>
          </a:ln>
        </p:spPr>
      </p:pic>
      <p:sp>
        <p:nvSpPr>
          <p:cNvPr id="154" name="Logopedie en…"/>
          <p:cNvSpPr txBox="1">
            <a:spLocks noGrp="1"/>
          </p:cNvSpPr>
          <p:nvPr>
            <p:ph type="title" idx="4294967295"/>
          </p:nvPr>
        </p:nvSpPr>
        <p:spPr>
          <a:xfrm>
            <a:off x="2899202" y="-149219"/>
            <a:ext cx="12455360" cy="5361860"/>
          </a:xfrm>
          <a:prstGeom prst="rect">
            <a:avLst/>
          </a:prstGeom>
        </p:spPr>
        <p:txBody>
          <a:bodyPr anchor="b"/>
          <a:lstStyle/>
          <a:p>
            <a:pPr>
              <a:lnSpc>
                <a:spcPct val="90000"/>
              </a:lnSpc>
              <a:defRPr sz="12700" spc="-254"/>
            </a:pPr>
            <a:r>
              <a:t>Logopedie en </a:t>
            </a:r>
          </a:p>
          <a:p>
            <a:pPr>
              <a:lnSpc>
                <a:spcPct val="90000"/>
              </a:lnSpc>
              <a:defRPr sz="12700" spc="-254"/>
            </a:pPr>
            <a:r>
              <a:t>Parkinson </a:t>
            </a:r>
          </a:p>
        </p:txBody>
      </p:sp>
      <p:sp>
        <p:nvSpPr>
          <p:cNvPr id="155" name="Odekerken Logopedie"/>
          <p:cNvSpPr txBox="1">
            <a:spLocks noGrp="1"/>
          </p:cNvSpPr>
          <p:nvPr>
            <p:ph type="body" sz="quarter" idx="4294967295"/>
          </p:nvPr>
        </p:nvSpPr>
        <p:spPr>
          <a:xfrm>
            <a:off x="2992770" y="5649587"/>
            <a:ext cx="21971001" cy="1905001"/>
          </a:xfrm>
          <a:prstGeom prst="rect">
            <a:avLst/>
          </a:prstGeom>
        </p:spPr>
        <p:txBody>
          <a:bodyPr/>
          <a:lstStyle>
            <a:lvl1pPr marL="0" indent="0" defTabSz="825500">
              <a:lnSpc>
                <a:spcPct val="100000"/>
              </a:lnSpc>
              <a:spcBef>
                <a:spcPts val="0"/>
              </a:spcBef>
              <a:buSzTx/>
              <a:buNone/>
              <a:defRPr sz="5800" b="1">
                <a:solidFill>
                  <a:srgbClr val="FFFFFF"/>
                </a:solidFill>
              </a:defRPr>
            </a:lvl1pPr>
          </a:lstStyle>
          <a:p>
            <a:r>
              <a:t>Odekerken Logopedie</a:t>
            </a:r>
          </a:p>
        </p:txBody>
      </p:sp>
      <p:sp>
        <p:nvSpPr>
          <p:cNvPr id="157" name="Daisy van Ham"/>
          <p:cNvSpPr txBox="1"/>
          <p:nvPr/>
        </p:nvSpPr>
        <p:spPr>
          <a:xfrm>
            <a:off x="16991862" y="11466266"/>
            <a:ext cx="21971001"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800" b="1">
                <a:solidFill>
                  <a:srgbClr val="FFFFFF"/>
                </a:solidFill>
              </a:defRPr>
            </a:lvl1pPr>
          </a:lstStyle>
          <a:p>
            <a:r>
              <a:t>Daisy van Ham  </a:t>
            </a:r>
          </a:p>
        </p:txBody>
      </p:sp>
      <p:pic>
        <p:nvPicPr>
          <p:cNvPr id="158" name="aanhalingstekens - logo -zondertekst.png" descr="aanhalingstekens - logo -zondertekst.png"/>
          <p:cNvPicPr>
            <a:picLocks noChangeAspect="1"/>
          </p:cNvPicPr>
          <p:nvPr/>
        </p:nvPicPr>
        <p:blipFill>
          <a:blip r:embed="rId5"/>
          <a:srcRect l="70308"/>
          <a:stretch>
            <a:fillRect/>
          </a:stretch>
        </p:blipFill>
        <p:spPr>
          <a:xfrm>
            <a:off x="11247669" y="5776010"/>
            <a:ext cx="921707" cy="984369"/>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Rechthoek"/>
          <p:cNvSpPr/>
          <p:nvPr/>
        </p:nvSpPr>
        <p:spPr>
          <a:xfrm>
            <a:off x="-83380" y="-63477"/>
            <a:ext cx="24967581" cy="3333172"/>
          </a:xfrm>
          <a:prstGeom prst="rect">
            <a:avLst/>
          </a:prstGeom>
          <a:solidFill>
            <a:srgbClr val="B8345D"/>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6" name="Logopedie en Parkinson"/>
          <p:cNvSpPr txBox="1"/>
          <p:nvPr/>
        </p:nvSpPr>
        <p:spPr>
          <a:xfrm>
            <a:off x="2579261" y="1033690"/>
            <a:ext cx="19225478"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8400" b="1">
                <a:solidFill>
                  <a:srgbClr val="FFFFFF"/>
                </a:solidFill>
              </a:defRPr>
            </a:lvl1pPr>
          </a:lstStyle>
          <a:p>
            <a:r>
              <a:rPr lang="nl-NL" dirty="0"/>
              <a:t>Speekselcontrole</a:t>
            </a:r>
            <a:endParaRPr dirty="0"/>
          </a:p>
        </p:txBody>
      </p:sp>
      <p:grpSp>
        <p:nvGrpSpPr>
          <p:cNvPr id="233" name="Groepeer"/>
          <p:cNvGrpSpPr/>
          <p:nvPr/>
        </p:nvGrpSpPr>
        <p:grpSpPr>
          <a:xfrm>
            <a:off x="7779666" y="5097339"/>
            <a:ext cx="12122914" cy="6153663"/>
            <a:chOff x="0" y="-415636"/>
            <a:chExt cx="10468983" cy="6153662"/>
          </a:xfrm>
        </p:grpSpPr>
        <p:sp>
          <p:nvSpPr>
            <p:cNvPr id="227" name="Titel 1"/>
            <p:cNvSpPr txBox="1"/>
            <p:nvPr/>
          </p:nvSpPr>
          <p:spPr>
            <a:xfrm>
              <a:off x="1150492" y="-415636"/>
              <a:ext cx="9318491" cy="6153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gn="l" defTabSz="914400">
                <a:lnSpc>
                  <a:spcPct val="160000"/>
                </a:lnSpc>
                <a:defRPr sz="5600">
                  <a:solidFill>
                    <a:srgbClr val="000000"/>
                  </a:solidFill>
                </a:defRPr>
              </a:pPr>
              <a:r>
                <a:rPr lang="nl-NL" dirty="0"/>
                <a:t>Automatisch 1x per 2 minuten </a:t>
              </a:r>
            </a:p>
            <a:p>
              <a:pPr algn="l" defTabSz="914400">
                <a:lnSpc>
                  <a:spcPct val="160000"/>
                </a:lnSpc>
                <a:defRPr sz="5600">
                  <a:solidFill>
                    <a:srgbClr val="000000"/>
                  </a:solidFill>
                </a:defRPr>
              </a:pPr>
              <a:r>
                <a:rPr lang="nl-NL" dirty="0"/>
                <a:t>Cues </a:t>
              </a:r>
            </a:p>
            <a:p>
              <a:pPr algn="l" defTabSz="914400">
                <a:lnSpc>
                  <a:spcPct val="160000"/>
                </a:lnSpc>
                <a:defRPr sz="5600">
                  <a:solidFill>
                    <a:srgbClr val="000000"/>
                  </a:solidFill>
                </a:defRPr>
              </a:pPr>
              <a:r>
                <a:rPr lang="nl-NL" dirty="0"/>
                <a:t>Alternatieve </a:t>
              </a:r>
              <a:endParaRPr dirty="0"/>
            </a:p>
          </p:txBody>
        </p:sp>
        <p:grpSp>
          <p:nvGrpSpPr>
            <p:cNvPr id="232" name="Groepeer"/>
            <p:cNvGrpSpPr/>
            <p:nvPr/>
          </p:nvGrpSpPr>
          <p:grpSpPr>
            <a:xfrm>
              <a:off x="0" y="340384"/>
              <a:ext cx="307073" cy="3030357"/>
              <a:chOff x="0" y="0"/>
              <a:chExt cx="307072" cy="3030356"/>
            </a:xfrm>
          </p:grpSpPr>
          <p:sp>
            <p:nvSpPr>
              <p:cNvPr id="228" name="Cirkel"/>
              <p:cNvSpPr/>
              <p:nvPr/>
            </p:nvSpPr>
            <p:spPr>
              <a:xfrm>
                <a:off x="0" y="0"/>
                <a:ext cx="307072" cy="307072"/>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9" name="Cirkel"/>
              <p:cNvSpPr/>
              <p:nvPr/>
            </p:nvSpPr>
            <p:spPr>
              <a:xfrm>
                <a:off x="0" y="1373427"/>
                <a:ext cx="307072" cy="307073"/>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31" name="Cirkel"/>
              <p:cNvSpPr/>
              <p:nvPr/>
            </p:nvSpPr>
            <p:spPr>
              <a:xfrm>
                <a:off x="0" y="2723284"/>
                <a:ext cx="307072" cy="307072"/>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pic>
        <p:nvPicPr>
          <p:cNvPr id="234" name="Logo Odekerken.png" descr="Logo Odekerken.png"/>
          <p:cNvPicPr>
            <a:picLocks noChangeAspect="1"/>
          </p:cNvPicPr>
          <p:nvPr/>
        </p:nvPicPr>
        <p:blipFill>
          <a:blip r:embed="rId3"/>
          <a:srcRect b="53516"/>
          <a:stretch>
            <a:fillRect/>
          </a:stretch>
        </p:blipFill>
        <p:spPr>
          <a:xfrm>
            <a:off x="14991643" y="11786337"/>
            <a:ext cx="10790269" cy="1216832"/>
          </a:xfrm>
          <a:prstGeom prst="rect">
            <a:avLst/>
          </a:prstGeom>
          <a:ln w="12700">
            <a:miter lim="400000"/>
          </a:ln>
        </p:spPr>
      </p:pic>
    </p:spTree>
    <p:extLst>
      <p:ext uri="{BB962C8B-B14F-4D97-AF65-F5344CB8AC3E}">
        <p14:creationId xmlns:p14="http://schemas.microsoft.com/office/powerpoint/2010/main" val="163066802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7F1D0-FD86-ABE4-5DE7-1CCCEBE2F3FE}"/>
            </a:ext>
          </a:extLst>
        </p:cNvPr>
        <p:cNvGrpSpPr/>
        <p:nvPr/>
      </p:nvGrpSpPr>
      <p:grpSpPr>
        <a:xfrm>
          <a:off x="0" y="0"/>
          <a:ext cx="0" cy="0"/>
          <a:chOff x="0" y="0"/>
          <a:chExt cx="0" cy="0"/>
        </a:xfrm>
      </p:grpSpPr>
      <p:sp>
        <p:nvSpPr>
          <p:cNvPr id="225" name="Rechthoek">
            <a:extLst>
              <a:ext uri="{FF2B5EF4-FFF2-40B4-BE49-F238E27FC236}">
                <a16:creationId xmlns:a16="http://schemas.microsoft.com/office/drawing/2014/main" id="{198EC4D9-EF03-6B04-3D31-6C7B651BA4B4}"/>
              </a:ext>
            </a:extLst>
          </p:cNvPr>
          <p:cNvSpPr/>
          <p:nvPr/>
        </p:nvSpPr>
        <p:spPr>
          <a:xfrm>
            <a:off x="-291791" y="-59023"/>
            <a:ext cx="24967581" cy="3333172"/>
          </a:xfrm>
          <a:prstGeom prst="rect">
            <a:avLst/>
          </a:prstGeom>
          <a:solidFill>
            <a:srgbClr val="B8345D"/>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6" name="Logopedie en Parkinson">
            <a:extLst>
              <a:ext uri="{FF2B5EF4-FFF2-40B4-BE49-F238E27FC236}">
                <a16:creationId xmlns:a16="http://schemas.microsoft.com/office/drawing/2014/main" id="{569D50C6-EA77-522B-0707-4FAFAB3C7284}"/>
              </a:ext>
            </a:extLst>
          </p:cNvPr>
          <p:cNvSpPr txBox="1"/>
          <p:nvPr/>
        </p:nvSpPr>
        <p:spPr>
          <a:xfrm>
            <a:off x="2579261" y="1033690"/>
            <a:ext cx="19225478"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8400" b="1">
                <a:solidFill>
                  <a:srgbClr val="FFFFFF"/>
                </a:solidFill>
              </a:defRPr>
            </a:lvl1pPr>
          </a:lstStyle>
          <a:p>
            <a:r>
              <a:t>Logopedie en Parkinson</a:t>
            </a:r>
          </a:p>
        </p:txBody>
      </p:sp>
      <p:pic>
        <p:nvPicPr>
          <p:cNvPr id="234" name="Logo Odekerken.png" descr="Logo Odekerken.png">
            <a:extLst>
              <a:ext uri="{FF2B5EF4-FFF2-40B4-BE49-F238E27FC236}">
                <a16:creationId xmlns:a16="http://schemas.microsoft.com/office/drawing/2014/main" id="{1E5EBDD0-8CB9-38D9-1696-266A53D3F8BA}"/>
              </a:ext>
            </a:extLst>
          </p:cNvPr>
          <p:cNvPicPr>
            <a:picLocks noChangeAspect="1"/>
          </p:cNvPicPr>
          <p:nvPr/>
        </p:nvPicPr>
        <p:blipFill>
          <a:blip r:embed="rId4"/>
          <a:srcRect b="53516"/>
          <a:stretch>
            <a:fillRect/>
          </a:stretch>
        </p:blipFill>
        <p:spPr>
          <a:xfrm>
            <a:off x="14991643" y="11786337"/>
            <a:ext cx="10790269" cy="1216832"/>
          </a:xfrm>
          <a:prstGeom prst="rect">
            <a:avLst/>
          </a:prstGeom>
          <a:ln w="12700">
            <a:miter lim="400000"/>
          </a:ln>
        </p:spPr>
      </p:pic>
      <p:pic>
        <p:nvPicPr>
          <p:cNvPr id="2" name="Onlinemedia 6" title="Logopedie ParkinsonNet">
            <a:hlinkClick r:id="" action="ppaction://media"/>
            <a:extLst>
              <a:ext uri="{FF2B5EF4-FFF2-40B4-BE49-F238E27FC236}">
                <a16:creationId xmlns:a16="http://schemas.microsoft.com/office/drawing/2014/main" id="{4E416CAC-225C-5789-A865-55B691EDEF4A}"/>
              </a:ext>
            </a:extLst>
          </p:cNvPr>
          <p:cNvPicPr>
            <a:picLocks noRot="1" noChangeAspect="1"/>
          </p:cNvPicPr>
          <p:nvPr>
            <a:videoFile r:link="rId1"/>
          </p:nvPr>
        </p:nvPicPr>
        <p:blipFill>
          <a:blip r:embed="rId5"/>
          <a:stretch>
            <a:fillRect/>
          </a:stretch>
        </p:blipFill>
        <p:spPr>
          <a:xfrm>
            <a:off x="0" y="3282340"/>
            <a:ext cx="18466658" cy="10433660"/>
          </a:xfrm>
          <a:prstGeom prst="rect">
            <a:avLst/>
          </a:prstGeom>
        </p:spPr>
      </p:pic>
    </p:spTree>
    <p:extLst>
      <p:ext uri="{BB962C8B-B14F-4D97-AF65-F5344CB8AC3E}">
        <p14:creationId xmlns:p14="http://schemas.microsoft.com/office/powerpoint/2010/main" val="15744379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z"/>
          <p:cNvSpPr/>
          <p:nvPr/>
        </p:nvSpPr>
        <p:spPr>
          <a:xfrm>
            <a:off x="-183456" y="3207703"/>
            <a:ext cx="24884489" cy="10568099"/>
          </a:xfrm>
          <a:prstGeom prst="rect">
            <a:avLst/>
          </a:prstGeom>
          <a:gradFill>
            <a:gsLst>
              <a:gs pos="0">
                <a:srgbClr val="FFDB9B">
                  <a:alpha val="26643"/>
                </a:srgbClr>
              </a:gs>
              <a:gs pos="50000">
                <a:srgbClr val="FFD58D">
                  <a:alpha val="26643"/>
                </a:srgbClr>
              </a:gs>
              <a:gs pos="100000">
                <a:srgbClr val="FFD078">
                  <a:alpha val="26643"/>
                </a:srgbClr>
              </a:gs>
            </a:gsLst>
            <a:lin ang="5400000"/>
          </a:gradFill>
          <a:ln w="6350">
            <a:solidFill>
              <a:srgbClr val="FFC000">
                <a:alpha val="26643"/>
              </a:srgbClr>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l" defTabSz="914400">
              <a:defRPr sz="1800">
                <a:solidFill>
                  <a:srgbClr val="000000"/>
                </a:solidFill>
                <a:latin typeface="Calibri"/>
                <a:ea typeface="Calibri"/>
                <a:cs typeface="Calibri"/>
                <a:sym typeface="Calibri"/>
              </a:defRPr>
            </a:lvl1pPr>
          </a:lstStyle>
          <a:p>
            <a:r>
              <a:t>z</a:t>
            </a:r>
          </a:p>
        </p:txBody>
      </p:sp>
      <p:sp>
        <p:nvSpPr>
          <p:cNvPr id="237" name="Rechthoek"/>
          <p:cNvSpPr/>
          <p:nvPr/>
        </p:nvSpPr>
        <p:spPr>
          <a:xfrm>
            <a:off x="-54429" y="-118627"/>
            <a:ext cx="24890838" cy="3365634"/>
          </a:xfrm>
          <a:prstGeom prst="rect">
            <a:avLst/>
          </a:prstGeom>
          <a:solidFill>
            <a:srgbClr val="FD981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38" name="Individueel behandelplan en familiale betrokkenheid"/>
          <p:cNvSpPr txBox="1"/>
          <p:nvPr/>
        </p:nvSpPr>
        <p:spPr>
          <a:xfrm>
            <a:off x="1217703" y="1046891"/>
            <a:ext cx="22346574" cy="208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lnSpc>
                <a:spcPct val="110000"/>
              </a:lnSpc>
              <a:defRPr sz="6900" b="1">
                <a:solidFill>
                  <a:srgbClr val="FFFFFF"/>
                </a:solidFill>
              </a:defRPr>
            </a:lvl1pPr>
          </a:lstStyle>
          <a:p>
            <a:r>
              <a:rPr dirty="0" err="1"/>
              <a:t>Individueel</a:t>
            </a:r>
            <a:r>
              <a:rPr dirty="0"/>
              <a:t> </a:t>
            </a:r>
            <a:r>
              <a:rPr dirty="0" err="1"/>
              <a:t>behandelplan</a:t>
            </a:r>
            <a:r>
              <a:rPr dirty="0"/>
              <a:t> </a:t>
            </a:r>
            <a:r>
              <a:rPr dirty="0" err="1"/>
              <a:t>en</a:t>
            </a:r>
            <a:r>
              <a:rPr dirty="0"/>
              <a:t> </a:t>
            </a:r>
            <a:r>
              <a:rPr dirty="0" err="1"/>
              <a:t>familiale</a:t>
            </a:r>
            <a:r>
              <a:rPr dirty="0"/>
              <a:t> </a:t>
            </a:r>
            <a:r>
              <a:rPr dirty="0" err="1"/>
              <a:t>betrokkenheid</a:t>
            </a:r>
            <a:endParaRPr dirty="0"/>
          </a:p>
        </p:txBody>
      </p:sp>
      <p:pic>
        <p:nvPicPr>
          <p:cNvPr id="239" name="Lynne-Alba-Speech-Therapy-Solutions-Landing-Page-1-February-2019-Speech-Therapy-for-the-Elderly-3.jpg" descr="Lynne-Alba-Speech-Therapy-Solutions-Landing-Page-1-February-2019-Speech-Therapy-for-the-Elderly-3.jpg"/>
          <p:cNvPicPr>
            <a:picLocks noChangeAspect="1"/>
          </p:cNvPicPr>
          <p:nvPr/>
        </p:nvPicPr>
        <p:blipFill>
          <a:blip r:embed="rId3"/>
          <a:srcRect b="25110"/>
          <a:stretch>
            <a:fillRect/>
          </a:stretch>
        </p:blipFill>
        <p:spPr>
          <a:xfrm>
            <a:off x="4088124" y="4410488"/>
            <a:ext cx="16341224" cy="816263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Rechthoek"/>
          <p:cNvSpPr/>
          <p:nvPr/>
        </p:nvSpPr>
        <p:spPr>
          <a:xfrm>
            <a:off x="-99742" y="-81157"/>
            <a:ext cx="7138537" cy="13977513"/>
          </a:xfrm>
          <a:prstGeom prst="rect">
            <a:avLst/>
          </a:prstGeom>
          <a:solidFill>
            <a:srgbClr val="F9A83D">
              <a:alpha val="34792"/>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42" name="Afbeelding" descr="Afbeelding"/>
          <p:cNvPicPr>
            <a:picLocks noChangeAspect="1"/>
          </p:cNvPicPr>
          <p:nvPr/>
        </p:nvPicPr>
        <p:blipFill>
          <a:blip r:embed="rId3"/>
          <a:stretch>
            <a:fillRect/>
          </a:stretch>
        </p:blipFill>
        <p:spPr>
          <a:xfrm>
            <a:off x="14630547" y="10727617"/>
            <a:ext cx="8681239" cy="2072885"/>
          </a:xfrm>
          <a:prstGeom prst="rect">
            <a:avLst/>
          </a:prstGeom>
          <a:ln w="12700">
            <a:miter lim="400000"/>
          </a:ln>
        </p:spPr>
      </p:pic>
      <p:sp>
        <p:nvSpPr>
          <p:cNvPr id="243" name="Vragen?"/>
          <p:cNvSpPr txBox="1"/>
          <p:nvPr/>
        </p:nvSpPr>
        <p:spPr>
          <a:xfrm>
            <a:off x="1295709" y="2396607"/>
            <a:ext cx="4610063"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8400" b="1">
                <a:solidFill>
                  <a:schemeClr val="accent6">
                    <a:satOff val="-16844"/>
                    <a:lumOff val="-30747"/>
                  </a:schemeClr>
                </a:solidFill>
              </a:defRPr>
            </a:lvl1pPr>
          </a:lstStyle>
          <a:p>
            <a:r>
              <a:t>Vragen?</a:t>
            </a:r>
          </a:p>
        </p:txBody>
      </p:sp>
      <p:grpSp>
        <p:nvGrpSpPr>
          <p:cNvPr id="249" name="Groepeer"/>
          <p:cNvGrpSpPr/>
          <p:nvPr/>
        </p:nvGrpSpPr>
        <p:grpSpPr>
          <a:xfrm>
            <a:off x="9296800" y="2616918"/>
            <a:ext cx="12223484" cy="4071162"/>
            <a:chOff x="0" y="0"/>
            <a:chExt cx="12223482" cy="4071161"/>
          </a:xfrm>
        </p:grpSpPr>
        <p:sp>
          <p:nvSpPr>
            <p:cNvPr id="244" name="Titel 1"/>
            <p:cNvSpPr txBox="1"/>
            <p:nvPr/>
          </p:nvSpPr>
          <p:spPr>
            <a:xfrm>
              <a:off x="1196344" y="0"/>
              <a:ext cx="11027139" cy="40711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gn="l" defTabSz="914400">
                <a:lnSpc>
                  <a:spcPct val="130000"/>
                </a:lnSpc>
                <a:defRPr sz="5600">
                  <a:solidFill>
                    <a:srgbClr val="000000"/>
                  </a:solidFill>
                </a:defRPr>
              </a:pPr>
              <a:r>
                <a:rPr u="sng">
                  <a:hlinkClick r:id="rId4"/>
                </a:rPr>
                <a:t>daisy@odekerkenlogopedie.nl</a:t>
              </a:r>
            </a:p>
            <a:p>
              <a:pPr algn="l" defTabSz="914400">
                <a:lnSpc>
                  <a:spcPct val="130000"/>
                </a:lnSpc>
                <a:defRPr sz="5600">
                  <a:solidFill>
                    <a:srgbClr val="000000"/>
                  </a:solidFill>
                </a:defRPr>
              </a:pPr>
              <a:r>
                <a:t>0634177314</a:t>
              </a:r>
            </a:p>
            <a:p>
              <a:pPr algn="l" defTabSz="914400">
                <a:lnSpc>
                  <a:spcPct val="130000"/>
                </a:lnSpc>
                <a:defRPr sz="5600">
                  <a:solidFill>
                    <a:srgbClr val="000000"/>
                  </a:solidFill>
                </a:defRPr>
              </a:pPr>
              <a:r>
                <a:rPr u="sng">
                  <a:hlinkClick r:id="rId5"/>
                </a:rPr>
                <a:t>info@odekerkenlogopedie.nl</a:t>
              </a:r>
            </a:p>
          </p:txBody>
        </p:sp>
        <p:grpSp>
          <p:nvGrpSpPr>
            <p:cNvPr id="248" name="Groepeer"/>
            <p:cNvGrpSpPr/>
            <p:nvPr/>
          </p:nvGrpSpPr>
          <p:grpSpPr>
            <a:xfrm>
              <a:off x="0" y="384451"/>
              <a:ext cx="307072" cy="2469728"/>
              <a:chOff x="0" y="0"/>
              <a:chExt cx="307071" cy="2469727"/>
            </a:xfrm>
          </p:grpSpPr>
          <p:sp>
            <p:nvSpPr>
              <p:cNvPr id="245" name="Cirkel"/>
              <p:cNvSpPr/>
              <p:nvPr/>
            </p:nvSpPr>
            <p:spPr>
              <a:xfrm>
                <a:off x="0" y="0"/>
                <a:ext cx="307072" cy="307072"/>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6" name="Cirkel"/>
              <p:cNvSpPr/>
              <p:nvPr/>
            </p:nvSpPr>
            <p:spPr>
              <a:xfrm>
                <a:off x="0" y="1081327"/>
                <a:ext cx="307072" cy="307073"/>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7" name="Cirkel"/>
              <p:cNvSpPr/>
              <p:nvPr/>
            </p:nvSpPr>
            <p:spPr>
              <a:xfrm>
                <a:off x="0" y="2162655"/>
                <a:ext cx="307072" cy="307073"/>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Afbeelding" descr="Afbeelding"/>
          <p:cNvPicPr>
            <a:picLocks noChangeAspect="1"/>
          </p:cNvPicPr>
          <p:nvPr/>
        </p:nvPicPr>
        <p:blipFill>
          <a:blip r:embed="rId3"/>
          <a:srcRect l="16910" r="14852"/>
          <a:stretch>
            <a:fillRect/>
          </a:stretch>
        </p:blipFill>
        <p:spPr>
          <a:xfrm>
            <a:off x="-3376277" y="-3096299"/>
            <a:ext cx="31347048" cy="16950880"/>
          </a:xfrm>
          <a:prstGeom prst="rect">
            <a:avLst/>
          </a:prstGeom>
          <a:ln w="12700">
            <a:miter lim="400000"/>
          </a:ln>
        </p:spPr>
      </p:pic>
      <p:pic>
        <p:nvPicPr>
          <p:cNvPr id="253" name="kommatest.png" descr="kommatest.png"/>
          <p:cNvPicPr>
            <a:picLocks noChangeAspect="1"/>
          </p:cNvPicPr>
          <p:nvPr/>
        </p:nvPicPr>
        <p:blipFill>
          <a:blip r:embed="rId4"/>
          <a:stretch>
            <a:fillRect/>
          </a:stretch>
        </p:blipFill>
        <p:spPr>
          <a:xfrm rot="10800000">
            <a:off x="-248009" y="-6249473"/>
            <a:ext cx="16085717" cy="18870429"/>
          </a:xfrm>
          <a:prstGeom prst="rect">
            <a:avLst/>
          </a:prstGeom>
          <a:ln w="12700">
            <a:miter lim="400000"/>
          </a:ln>
        </p:spPr>
      </p:pic>
      <p:sp>
        <p:nvSpPr>
          <p:cNvPr id="254" name="Logopedie en…"/>
          <p:cNvSpPr txBox="1">
            <a:spLocks noGrp="1"/>
          </p:cNvSpPr>
          <p:nvPr>
            <p:ph type="title" idx="4294967295"/>
          </p:nvPr>
        </p:nvSpPr>
        <p:spPr>
          <a:xfrm>
            <a:off x="2899202" y="-149219"/>
            <a:ext cx="12455360" cy="5361860"/>
          </a:xfrm>
          <a:prstGeom prst="rect">
            <a:avLst/>
          </a:prstGeom>
        </p:spPr>
        <p:txBody>
          <a:bodyPr anchor="b"/>
          <a:lstStyle/>
          <a:p>
            <a:pPr>
              <a:lnSpc>
                <a:spcPct val="90000"/>
              </a:lnSpc>
              <a:defRPr sz="12700" spc="-254"/>
            </a:pPr>
            <a:r>
              <a:t>Logopedie en </a:t>
            </a:r>
          </a:p>
          <a:p>
            <a:pPr>
              <a:lnSpc>
                <a:spcPct val="90000"/>
              </a:lnSpc>
              <a:defRPr sz="12700" spc="-254"/>
            </a:pPr>
            <a:r>
              <a:t>Parkinson </a:t>
            </a:r>
          </a:p>
        </p:txBody>
      </p:sp>
      <p:sp>
        <p:nvSpPr>
          <p:cNvPr id="255" name="Odekerken Logopedie"/>
          <p:cNvSpPr txBox="1">
            <a:spLocks noGrp="1"/>
          </p:cNvSpPr>
          <p:nvPr>
            <p:ph type="body" sz="quarter" idx="4294967295"/>
          </p:nvPr>
        </p:nvSpPr>
        <p:spPr>
          <a:xfrm>
            <a:off x="2992770" y="5649587"/>
            <a:ext cx="21971001" cy="1905001"/>
          </a:xfrm>
          <a:prstGeom prst="rect">
            <a:avLst/>
          </a:prstGeom>
        </p:spPr>
        <p:txBody>
          <a:bodyPr/>
          <a:lstStyle>
            <a:lvl1pPr marL="0" indent="0" defTabSz="825500">
              <a:lnSpc>
                <a:spcPct val="100000"/>
              </a:lnSpc>
              <a:spcBef>
                <a:spcPts val="0"/>
              </a:spcBef>
              <a:buSzTx/>
              <a:buNone/>
              <a:defRPr sz="5800" b="1">
                <a:solidFill>
                  <a:srgbClr val="FFFFFF"/>
                </a:solidFill>
              </a:defRPr>
            </a:lvl1pPr>
          </a:lstStyle>
          <a:p>
            <a:r>
              <a:t>Odekerken Logopedie</a:t>
            </a:r>
          </a:p>
        </p:txBody>
      </p:sp>
      <p:sp>
        <p:nvSpPr>
          <p:cNvPr id="257" name="Vragen?"/>
          <p:cNvSpPr txBox="1"/>
          <p:nvPr/>
        </p:nvSpPr>
        <p:spPr>
          <a:xfrm>
            <a:off x="17014746" y="10694722"/>
            <a:ext cx="22729848" cy="19707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8400" b="1">
                <a:solidFill>
                  <a:srgbClr val="FFFFFF"/>
                </a:solidFill>
              </a:defRPr>
            </a:lvl1pPr>
          </a:lstStyle>
          <a:p>
            <a:r>
              <a:t>Vragen?</a:t>
            </a:r>
          </a:p>
        </p:txBody>
      </p:sp>
      <p:pic>
        <p:nvPicPr>
          <p:cNvPr id="258" name="aanhalingstekens - logo -zondertekst.png" descr="aanhalingstekens - logo -zondertekst.png"/>
          <p:cNvPicPr>
            <a:picLocks noChangeAspect="1"/>
          </p:cNvPicPr>
          <p:nvPr/>
        </p:nvPicPr>
        <p:blipFill>
          <a:blip r:embed="rId5"/>
          <a:srcRect l="70308"/>
          <a:stretch>
            <a:fillRect/>
          </a:stretch>
        </p:blipFill>
        <p:spPr>
          <a:xfrm>
            <a:off x="11247669" y="5776010"/>
            <a:ext cx="921707" cy="984369"/>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echthoek"/>
          <p:cNvSpPr/>
          <p:nvPr/>
        </p:nvSpPr>
        <p:spPr>
          <a:xfrm>
            <a:off x="-99742" y="-81157"/>
            <a:ext cx="6604620" cy="13977513"/>
          </a:xfrm>
          <a:prstGeom prst="rect">
            <a:avLst/>
          </a:prstGeom>
          <a:solidFill>
            <a:srgbClr val="F9A83D">
              <a:alpha val="34792"/>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61" name="Afbeelding" descr="Afbeelding"/>
          <p:cNvPicPr>
            <a:picLocks noChangeAspect="1"/>
          </p:cNvPicPr>
          <p:nvPr/>
        </p:nvPicPr>
        <p:blipFill>
          <a:blip r:embed="rId3"/>
          <a:stretch>
            <a:fillRect/>
          </a:stretch>
        </p:blipFill>
        <p:spPr>
          <a:xfrm>
            <a:off x="15574179" y="11105967"/>
            <a:ext cx="7978140" cy="1905001"/>
          </a:xfrm>
          <a:prstGeom prst="rect">
            <a:avLst/>
          </a:prstGeom>
          <a:ln w="12700">
            <a:miter lim="400000"/>
          </a:ln>
        </p:spPr>
      </p:pic>
      <p:sp>
        <p:nvSpPr>
          <p:cNvPr id="162" name="Inhoud"/>
          <p:cNvSpPr txBox="1"/>
          <p:nvPr/>
        </p:nvSpPr>
        <p:spPr>
          <a:xfrm>
            <a:off x="1295709" y="2396607"/>
            <a:ext cx="4610063"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8400" b="1">
                <a:solidFill>
                  <a:schemeClr val="accent6">
                    <a:satOff val="-16844"/>
                    <a:lumOff val="-30747"/>
                  </a:schemeClr>
                </a:solidFill>
              </a:defRPr>
            </a:lvl1pPr>
          </a:lstStyle>
          <a:p>
            <a:r>
              <a:t>Inhoud</a:t>
            </a:r>
          </a:p>
        </p:txBody>
      </p:sp>
      <p:sp>
        <p:nvSpPr>
          <p:cNvPr id="163" name="Titel 1"/>
          <p:cNvSpPr txBox="1"/>
          <p:nvPr/>
        </p:nvSpPr>
        <p:spPr>
          <a:xfrm>
            <a:off x="9200281" y="2827384"/>
            <a:ext cx="13366930" cy="74070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gn="l" defTabSz="768095">
              <a:lnSpc>
                <a:spcPct val="130000"/>
              </a:lnSpc>
              <a:defRPr sz="5376">
                <a:solidFill>
                  <a:srgbClr val="000000"/>
                </a:solidFill>
              </a:defRPr>
            </a:pPr>
            <a:r>
              <a:t>Odekerken logopedie</a:t>
            </a:r>
          </a:p>
          <a:p>
            <a:pPr algn="l" defTabSz="768095">
              <a:lnSpc>
                <a:spcPct val="130000"/>
              </a:lnSpc>
              <a:defRPr sz="5376">
                <a:solidFill>
                  <a:srgbClr val="000000"/>
                </a:solidFill>
              </a:defRPr>
            </a:pPr>
            <a:r>
              <a:t>Wie ben ik?</a:t>
            </a:r>
          </a:p>
          <a:p>
            <a:pPr algn="l" defTabSz="768095">
              <a:lnSpc>
                <a:spcPct val="130000"/>
              </a:lnSpc>
              <a:defRPr sz="5376">
                <a:solidFill>
                  <a:srgbClr val="000000"/>
                </a:solidFill>
              </a:defRPr>
            </a:pPr>
            <a:r>
              <a:t>Wat is logopedie?</a:t>
            </a:r>
          </a:p>
          <a:p>
            <a:pPr algn="l" defTabSz="768095">
              <a:lnSpc>
                <a:spcPct val="130000"/>
              </a:lnSpc>
              <a:defRPr sz="5376">
                <a:solidFill>
                  <a:srgbClr val="000000"/>
                </a:solidFill>
              </a:defRPr>
            </a:pPr>
            <a:r>
              <a:t>Logopedie en Parkinson</a:t>
            </a:r>
          </a:p>
          <a:p>
            <a:pPr algn="l" defTabSz="768095">
              <a:lnSpc>
                <a:spcPct val="130000"/>
              </a:lnSpc>
              <a:defRPr sz="5376">
                <a:solidFill>
                  <a:srgbClr val="000000"/>
                </a:solidFill>
              </a:defRPr>
            </a:pPr>
            <a:r>
              <a:t>Individueel behandelplan en familiale betrokkenheid</a:t>
            </a:r>
          </a:p>
          <a:p>
            <a:pPr algn="l" defTabSz="768095">
              <a:lnSpc>
                <a:spcPct val="130000"/>
              </a:lnSpc>
              <a:defRPr sz="5376">
                <a:solidFill>
                  <a:srgbClr val="000000"/>
                </a:solidFill>
              </a:defRPr>
            </a:pPr>
            <a:r>
              <a:t>Vragen?</a:t>
            </a:r>
          </a:p>
        </p:txBody>
      </p:sp>
      <p:grpSp>
        <p:nvGrpSpPr>
          <p:cNvPr id="171" name="Groepeer"/>
          <p:cNvGrpSpPr/>
          <p:nvPr/>
        </p:nvGrpSpPr>
        <p:grpSpPr>
          <a:xfrm>
            <a:off x="8003937" y="3031436"/>
            <a:ext cx="307073" cy="6795040"/>
            <a:chOff x="0" y="0"/>
            <a:chExt cx="307071" cy="6795038"/>
          </a:xfrm>
        </p:grpSpPr>
        <p:sp>
          <p:nvSpPr>
            <p:cNvPr id="164" name="Cirkel"/>
            <p:cNvSpPr/>
            <p:nvPr/>
          </p:nvSpPr>
          <p:spPr>
            <a:xfrm>
              <a:off x="0" y="0"/>
              <a:ext cx="307072" cy="307072"/>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5" name="Cirkel"/>
            <p:cNvSpPr/>
            <p:nvPr/>
          </p:nvSpPr>
          <p:spPr>
            <a:xfrm>
              <a:off x="0" y="1081327"/>
              <a:ext cx="307072" cy="307073"/>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6" name="Cirkel"/>
            <p:cNvSpPr/>
            <p:nvPr/>
          </p:nvSpPr>
          <p:spPr>
            <a:xfrm>
              <a:off x="0" y="2162655"/>
              <a:ext cx="307072" cy="307073"/>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7" name="Cirkel"/>
            <p:cNvSpPr/>
            <p:nvPr/>
          </p:nvSpPr>
          <p:spPr>
            <a:xfrm>
              <a:off x="0" y="3243984"/>
              <a:ext cx="307072" cy="307072"/>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8" name="Cirkel"/>
            <p:cNvSpPr/>
            <p:nvPr/>
          </p:nvSpPr>
          <p:spPr>
            <a:xfrm>
              <a:off x="0" y="4325311"/>
              <a:ext cx="307072" cy="307073"/>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9" name="Cirkel"/>
            <p:cNvSpPr/>
            <p:nvPr/>
          </p:nvSpPr>
          <p:spPr>
            <a:xfrm>
              <a:off x="0" y="5406639"/>
              <a:ext cx="307072" cy="307072"/>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0" name="Cirkel"/>
            <p:cNvSpPr/>
            <p:nvPr/>
          </p:nvSpPr>
          <p:spPr>
            <a:xfrm>
              <a:off x="0" y="6487967"/>
              <a:ext cx="307072" cy="307072"/>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Logo Odekerken.png" descr="Logo Odekerken.png"/>
          <p:cNvPicPr>
            <a:picLocks noChangeAspect="1"/>
          </p:cNvPicPr>
          <p:nvPr/>
        </p:nvPicPr>
        <p:blipFill>
          <a:blip r:embed="rId3"/>
          <a:srcRect b="53516"/>
          <a:stretch>
            <a:fillRect/>
          </a:stretch>
        </p:blipFill>
        <p:spPr>
          <a:xfrm>
            <a:off x="15412575" y="11786337"/>
            <a:ext cx="10790270" cy="1216832"/>
          </a:xfrm>
          <a:prstGeom prst="rect">
            <a:avLst/>
          </a:prstGeom>
          <a:ln w="12700">
            <a:miter lim="400000"/>
          </a:ln>
        </p:spPr>
      </p:pic>
      <p:grpSp>
        <p:nvGrpSpPr>
          <p:cNvPr id="180" name="Groepeer"/>
          <p:cNvGrpSpPr/>
          <p:nvPr/>
        </p:nvGrpSpPr>
        <p:grpSpPr>
          <a:xfrm>
            <a:off x="1580327" y="5579675"/>
            <a:ext cx="307072" cy="4919048"/>
            <a:chOff x="0" y="0"/>
            <a:chExt cx="307071" cy="4919047"/>
          </a:xfrm>
        </p:grpSpPr>
        <p:sp>
          <p:nvSpPr>
            <p:cNvPr id="175" name="Cirkel"/>
            <p:cNvSpPr/>
            <p:nvPr/>
          </p:nvSpPr>
          <p:spPr>
            <a:xfrm>
              <a:off x="0" y="0"/>
              <a:ext cx="307072" cy="307072"/>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6" name="Cirkel"/>
            <p:cNvSpPr/>
            <p:nvPr/>
          </p:nvSpPr>
          <p:spPr>
            <a:xfrm>
              <a:off x="0" y="2092480"/>
              <a:ext cx="307072" cy="307073"/>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7" name="Cirkel"/>
            <p:cNvSpPr/>
            <p:nvPr/>
          </p:nvSpPr>
          <p:spPr>
            <a:xfrm>
              <a:off x="0" y="3352228"/>
              <a:ext cx="307072" cy="307072"/>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8" name="Cirkel"/>
            <p:cNvSpPr/>
            <p:nvPr/>
          </p:nvSpPr>
          <p:spPr>
            <a:xfrm>
              <a:off x="0" y="3352228"/>
              <a:ext cx="307072" cy="307072"/>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9" name="Cirkel"/>
            <p:cNvSpPr/>
            <p:nvPr/>
          </p:nvSpPr>
          <p:spPr>
            <a:xfrm>
              <a:off x="0" y="4611975"/>
              <a:ext cx="307072" cy="307073"/>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181" name="houdt zich, sinds 1989 bezig met alles wat te maken heeft met het verbeteren van het communiceren…"/>
          <p:cNvSpPr txBox="1"/>
          <p:nvPr/>
        </p:nvSpPr>
        <p:spPr>
          <a:xfrm>
            <a:off x="2703244" y="5346935"/>
            <a:ext cx="19980221" cy="64344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algn="l" defTabSz="914400">
              <a:lnSpc>
                <a:spcPct val="90000"/>
              </a:lnSpc>
              <a:spcBef>
                <a:spcPts val="1200"/>
              </a:spcBef>
              <a:defRPr sz="4500">
                <a:solidFill>
                  <a:srgbClr val="404040"/>
                </a:solidFill>
              </a:defRPr>
            </a:pPr>
            <a:r>
              <a:t>houdt zich, sinds 1989 bezig met alles wat te maken heeft met het verbeteren van het communiceren</a:t>
            </a:r>
          </a:p>
          <a:p>
            <a:pPr algn="l" defTabSz="914400">
              <a:lnSpc>
                <a:spcPct val="90000"/>
              </a:lnSpc>
              <a:spcBef>
                <a:spcPts val="1200"/>
              </a:spcBef>
              <a:defRPr sz="4500">
                <a:solidFill>
                  <a:srgbClr val="404040"/>
                </a:solidFill>
              </a:defRPr>
            </a:pPr>
            <a:endParaRPr/>
          </a:p>
          <a:p>
            <a:pPr algn="l" defTabSz="914400">
              <a:lnSpc>
                <a:spcPct val="90000"/>
              </a:lnSpc>
              <a:spcBef>
                <a:spcPts val="1200"/>
              </a:spcBef>
              <a:defRPr sz="4500">
                <a:solidFill>
                  <a:srgbClr val="404040"/>
                </a:solidFill>
              </a:defRPr>
            </a:pPr>
            <a:r>
              <a:t>is opgericht door Ingeborg Odekerken.</a:t>
            </a:r>
            <a:br/>
            <a:br/>
            <a:r>
              <a:t>behandelt verbale en non-verbale communicatie problemen.</a:t>
            </a:r>
            <a:br/>
            <a:br/>
            <a:r>
              <a:t>Is beoordeel met een klanttevredenheidscijfer van 9,6!</a:t>
            </a:r>
            <a:br/>
            <a:endParaRPr/>
          </a:p>
        </p:txBody>
      </p:sp>
      <p:sp>
        <p:nvSpPr>
          <p:cNvPr id="182" name="Rechthoek"/>
          <p:cNvSpPr/>
          <p:nvPr/>
        </p:nvSpPr>
        <p:spPr>
          <a:xfrm>
            <a:off x="-83380" y="-63477"/>
            <a:ext cx="24967581" cy="3333172"/>
          </a:xfrm>
          <a:prstGeom prst="rect">
            <a:avLst/>
          </a:prstGeom>
          <a:solidFill>
            <a:srgbClr val="B8345D"/>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3" name="Odekerken logopedie…"/>
          <p:cNvSpPr txBox="1"/>
          <p:nvPr/>
        </p:nvSpPr>
        <p:spPr>
          <a:xfrm>
            <a:off x="-1113412" y="1115856"/>
            <a:ext cx="19225477"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825500">
              <a:defRPr sz="8400" b="1">
                <a:solidFill>
                  <a:srgbClr val="FFFFFF"/>
                </a:solidFill>
              </a:defRPr>
            </a:lvl1pPr>
          </a:lstStyle>
          <a:p>
            <a:r>
              <a:t>Odekerken logopedie…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z"/>
          <p:cNvSpPr/>
          <p:nvPr/>
        </p:nvSpPr>
        <p:spPr>
          <a:xfrm>
            <a:off x="-19973164" y="2774829"/>
            <a:ext cx="23942389" cy="10938445"/>
          </a:xfrm>
          <a:prstGeom prst="rect">
            <a:avLst/>
          </a:prstGeom>
          <a:gradFill>
            <a:gsLst>
              <a:gs pos="0">
                <a:srgbClr val="FFDB9B">
                  <a:alpha val="26643"/>
                </a:srgbClr>
              </a:gs>
              <a:gs pos="50000">
                <a:srgbClr val="FFD58D">
                  <a:alpha val="26643"/>
                </a:srgbClr>
              </a:gs>
              <a:gs pos="100000">
                <a:srgbClr val="FFD078">
                  <a:alpha val="26643"/>
                </a:srgbClr>
              </a:gs>
            </a:gsLst>
            <a:lin ang="5400000"/>
          </a:gradFill>
          <a:ln w="6350">
            <a:solidFill>
              <a:srgbClr val="FFC000">
                <a:alpha val="26643"/>
              </a:srgbClr>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l" defTabSz="914400">
              <a:defRPr sz="1800">
                <a:solidFill>
                  <a:srgbClr val="000000"/>
                </a:solidFill>
                <a:latin typeface="Calibri"/>
                <a:ea typeface="Calibri"/>
                <a:cs typeface="Calibri"/>
                <a:sym typeface="Calibri"/>
              </a:defRPr>
            </a:lvl1pPr>
          </a:lstStyle>
          <a:p>
            <a:endParaRPr dirty="0"/>
          </a:p>
        </p:txBody>
      </p:sp>
      <p:sp>
        <p:nvSpPr>
          <p:cNvPr id="186" name="z"/>
          <p:cNvSpPr/>
          <p:nvPr/>
        </p:nvSpPr>
        <p:spPr>
          <a:xfrm>
            <a:off x="3965733" y="4711032"/>
            <a:ext cx="21598239" cy="9120322"/>
          </a:xfrm>
          <a:prstGeom prst="rect">
            <a:avLst/>
          </a:prstGeom>
          <a:gradFill>
            <a:gsLst>
              <a:gs pos="0">
                <a:srgbClr val="FFDB9B">
                  <a:alpha val="26643"/>
                </a:srgbClr>
              </a:gs>
              <a:gs pos="50000">
                <a:srgbClr val="FFD58D">
                  <a:alpha val="26643"/>
                </a:srgbClr>
              </a:gs>
              <a:gs pos="100000">
                <a:srgbClr val="FFD078">
                  <a:alpha val="26643"/>
                </a:srgbClr>
              </a:gs>
            </a:gsLst>
            <a:lin ang="5400000"/>
          </a:gradFill>
          <a:ln w="6350">
            <a:solidFill>
              <a:srgbClr val="FFC000">
                <a:alpha val="26643"/>
              </a:srgbClr>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l" defTabSz="914400">
              <a:defRPr sz="1800">
                <a:solidFill>
                  <a:srgbClr val="000000"/>
                </a:solidFill>
                <a:latin typeface="Calibri"/>
                <a:ea typeface="Calibri"/>
                <a:cs typeface="Calibri"/>
                <a:sym typeface="Calibri"/>
              </a:defRPr>
            </a:lvl1pPr>
          </a:lstStyle>
          <a:p>
            <a:endParaRPr dirty="0"/>
          </a:p>
        </p:txBody>
      </p:sp>
      <p:pic>
        <p:nvPicPr>
          <p:cNvPr id="187" name="kommatest.png" descr="kommatest.png"/>
          <p:cNvPicPr>
            <a:picLocks noChangeAspect="1"/>
          </p:cNvPicPr>
          <p:nvPr/>
        </p:nvPicPr>
        <p:blipFill>
          <a:blip r:embed="rId3"/>
          <a:stretch>
            <a:fillRect/>
          </a:stretch>
        </p:blipFill>
        <p:spPr>
          <a:xfrm rot="10800000">
            <a:off x="-381232" y="-3481003"/>
            <a:ext cx="9235648" cy="10834495"/>
          </a:xfrm>
          <a:prstGeom prst="rect">
            <a:avLst/>
          </a:prstGeom>
          <a:ln w="12700">
            <a:miter lim="400000"/>
          </a:ln>
        </p:spPr>
      </p:pic>
      <p:sp>
        <p:nvSpPr>
          <p:cNvPr id="188" name="Onze visie"/>
          <p:cNvSpPr txBox="1"/>
          <p:nvPr/>
        </p:nvSpPr>
        <p:spPr>
          <a:xfrm>
            <a:off x="-5376146" y="1563983"/>
            <a:ext cx="19225477"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825500">
              <a:defRPr sz="8400" b="1">
                <a:solidFill>
                  <a:srgbClr val="FFFFFF"/>
                </a:solidFill>
              </a:defRPr>
            </a:lvl1pPr>
          </a:lstStyle>
          <a:p>
            <a:r>
              <a:t>Onze visie</a:t>
            </a:r>
          </a:p>
        </p:txBody>
      </p:sp>
      <p:grpSp>
        <p:nvGrpSpPr>
          <p:cNvPr id="193" name="Groepeer"/>
          <p:cNvGrpSpPr/>
          <p:nvPr/>
        </p:nvGrpSpPr>
        <p:grpSpPr>
          <a:xfrm>
            <a:off x="6895880" y="7504680"/>
            <a:ext cx="307073" cy="2975250"/>
            <a:chOff x="0" y="0"/>
            <a:chExt cx="307071" cy="2975249"/>
          </a:xfrm>
        </p:grpSpPr>
        <p:sp>
          <p:nvSpPr>
            <p:cNvPr id="190" name="Cirkel"/>
            <p:cNvSpPr/>
            <p:nvPr/>
          </p:nvSpPr>
          <p:spPr>
            <a:xfrm>
              <a:off x="0" y="0"/>
              <a:ext cx="307072" cy="307072"/>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1" name="Cirkel"/>
            <p:cNvSpPr/>
            <p:nvPr/>
          </p:nvSpPr>
          <p:spPr>
            <a:xfrm>
              <a:off x="0" y="1334088"/>
              <a:ext cx="307072" cy="307073"/>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2" name="Cirkel"/>
            <p:cNvSpPr/>
            <p:nvPr/>
          </p:nvSpPr>
          <p:spPr>
            <a:xfrm>
              <a:off x="0" y="2668177"/>
              <a:ext cx="307072" cy="307073"/>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194" name="Actief samenwerkt met andere disciplines.…"/>
          <p:cNvSpPr txBox="1"/>
          <p:nvPr/>
        </p:nvSpPr>
        <p:spPr>
          <a:xfrm>
            <a:off x="8009737" y="7318109"/>
            <a:ext cx="14874126" cy="79710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marL="91439" indent="-91439" algn="l" defTabSz="914400">
              <a:spcBef>
                <a:spcPts val="1200"/>
              </a:spcBef>
              <a:buClr>
                <a:srgbClr val="D34817"/>
              </a:buClr>
              <a:buSzPct val="100000"/>
              <a:buFont typeface="Calibri"/>
              <a:buChar char=" "/>
              <a:defRPr sz="4500">
                <a:solidFill>
                  <a:srgbClr val="404040"/>
                </a:solidFill>
              </a:defRPr>
            </a:pPr>
            <a:r>
              <a:t>Actief samenwerkt met andere disciplines.</a:t>
            </a:r>
          </a:p>
          <a:p>
            <a:pPr marL="91439" indent="-91439" algn="l" defTabSz="914400">
              <a:lnSpc>
                <a:spcPct val="50000"/>
              </a:lnSpc>
              <a:spcBef>
                <a:spcPts val="1200"/>
              </a:spcBef>
              <a:buClr>
                <a:srgbClr val="D34817"/>
              </a:buClr>
              <a:buSzPct val="100000"/>
              <a:buFont typeface="Calibri"/>
              <a:buChar char=" "/>
              <a:defRPr sz="4500">
                <a:solidFill>
                  <a:srgbClr val="404040"/>
                </a:solidFill>
              </a:defRPr>
            </a:pPr>
            <a:endParaRPr/>
          </a:p>
          <a:p>
            <a:pPr marL="91439" indent="-91439" algn="l" defTabSz="914400">
              <a:spcBef>
                <a:spcPts val="1200"/>
              </a:spcBef>
              <a:buClr>
                <a:srgbClr val="D34817"/>
              </a:buClr>
              <a:buSzPct val="100000"/>
              <a:buFont typeface="Calibri"/>
              <a:buChar char=" "/>
              <a:defRPr sz="4500">
                <a:solidFill>
                  <a:srgbClr val="404040"/>
                </a:solidFill>
              </a:defRPr>
            </a:pPr>
            <a:r>
              <a:t>Een holistische benadering hanteert.</a:t>
            </a:r>
          </a:p>
          <a:p>
            <a:pPr algn="l" defTabSz="914400">
              <a:lnSpc>
                <a:spcPct val="50000"/>
              </a:lnSpc>
              <a:spcBef>
                <a:spcPts val="1200"/>
              </a:spcBef>
              <a:defRPr sz="4500">
                <a:solidFill>
                  <a:srgbClr val="404040"/>
                </a:solidFill>
              </a:defRPr>
            </a:pPr>
            <a:endParaRPr/>
          </a:p>
          <a:p>
            <a:pPr marL="91439" indent="-91439" algn="l" defTabSz="914400">
              <a:spcBef>
                <a:spcPts val="1200"/>
              </a:spcBef>
              <a:buClr>
                <a:srgbClr val="D34817"/>
              </a:buClr>
              <a:buSzPct val="100000"/>
              <a:buFont typeface="Calibri"/>
              <a:buChar char=" "/>
              <a:defRPr sz="4500">
                <a:solidFill>
                  <a:srgbClr val="404040"/>
                </a:solidFill>
              </a:defRPr>
            </a:pPr>
            <a:r>
              <a:t>Elke cliënt ziet als een uniek individu, waarbij we verder kijken dan alleen de klacht.</a:t>
            </a:r>
            <a:br/>
            <a:endParaRPr/>
          </a:p>
        </p:txBody>
      </p:sp>
      <p:sp>
        <p:nvSpPr>
          <p:cNvPr id="195" name="Odekerken Logopedie is een…"/>
          <p:cNvSpPr txBox="1"/>
          <p:nvPr/>
        </p:nvSpPr>
        <p:spPr>
          <a:xfrm>
            <a:off x="9904566" y="1372851"/>
            <a:ext cx="14414602" cy="3357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marL="91439" indent="-91439" algn="l" defTabSz="914400">
              <a:spcBef>
                <a:spcPts val="1200"/>
              </a:spcBef>
              <a:buClr>
                <a:srgbClr val="D34817"/>
              </a:buClr>
              <a:buSzPct val="100000"/>
              <a:buFont typeface="Calibri"/>
              <a:buChar char=" "/>
              <a:defRPr sz="6600" b="1">
                <a:solidFill>
                  <a:srgbClr val="B8345D"/>
                </a:solidFill>
              </a:defRPr>
            </a:pPr>
            <a:r>
              <a:t>Odekerken Logopedie is een </a:t>
            </a:r>
          </a:p>
          <a:p>
            <a:pPr marL="113868" indent="-113868" algn="l" defTabSz="914400">
              <a:spcBef>
                <a:spcPts val="1200"/>
              </a:spcBef>
              <a:buClr>
                <a:srgbClr val="D34817"/>
              </a:buClr>
              <a:buSzPct val="100000"/>
              <a:buFont typeface="Calibri"/>
              <a:buChar char=" "/>
              <a:defRPr sz="5300" b="1">
                <a:solidFill>
                  <a:srgbClr val="B8345D"/>
                </a:solidFill>
              </a:defRPr>
            </a:pPr>
            <a:r>
              <a:rPr sz="6600"/>
              <a:t>kwaliteitspraktijk die…</a:t>
            </a:r>
            <a:br/>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Rechthoek"/>
          <p:cNvSpPr/>
          <p:nvPr/>
        </p:nvSpPr>
        <p:spPr>
          <a:xfrm>
            <a:off x="-54429" y="-118627"/>
            <a:ext cx="24890838" cy="4897503"/>
          </a:xfrm>
          <a:prstGeom prst="rect">
            <a:avLst/>
          </a:prstGeom>
          <a:solidFill>
            <a:srgbClr val="FD981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8" name="Daisy van Ham"/>
          <p:cNvSpPr txBox="1"/>
          <p:nvPr/>
        </p:nvSpPr>
        <p:spPr>
          <a:xfrm>
            <a:off x="10134015" y="1691976"/>
            <a:ext cx="12455360" cy="2116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algn="l">
              <a:lnSpc>
                <a:spcPct val="90000"/>
              </a:lnSpc>
              <a:defRPr sz="12700" b="1" spc="-254">
                <a:solidFill>
                  <a:srgbClr val="000000"/>
                </a:solidFill>
              </a:defRPr>
            </a:lvl1pPr>
          </a:lstStyle>
          <a:p>
            <a:r>
              <a:t>Daisy van Ham</a:t>
            </a:r>
          </a:p>
        </p:txBody>
      </p:sp>
      <p:sp>
        <p:nvSpPr>
          <p:cNvPr id="199" name="Wie ben ik?"/>
          <p:cNvSpPr txBox="1"/>
          <p:nvPr/>
        </p:nvSpPr>
        <p:spPr>
          <a:xfrm>
            <a:off x="10218266" y="851542"/>
            <a:ext cx="4854960"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800" b="1">
                <a:solidFill>
                  <a:srgbClr val="FFFFFF"/>
                </a:solidFill>
              </a:defRPr>
            </a:lvl1pPr>
          </a:lstStyle>
          <a:p>
            <a:r>
              <a:t>Wie ben ik?</a:t>
            </a:r>
          </a:p>
        </p:txBody>
      </p:sp>
      <p:grpSp>
        <p:nvGrpSpPr>
          <p:cNvPr id="206" name="Groepeer"/>
          <p:cNvGrpSpPr/>
          <p:nvPr/>
        </p:nvGrpSpPr>
        <p:grpSpPr>
          <a:xfrm>
            <a:off x="9402384" y="7317620"/>
            <a:ext cx="15881183" cy="4137149"/>
            <a:chOff x="0" y="0"/>
            <a:chExt cx="15881182" cy="4137148"/>
          </a:xfrm>
        </p:grpSpPr>
        <p:pic>
          <p:nvPicPr>
            <p:cNvPr id="200" name="Afbeelding 4" descr="Afbeelding 4"/>
            <p:cNvPicPr>
              <a:picLocks noChangeAspect="1"/>
            </p:cNvPicPr>
            <p:nvPr/>
          </p:nvPicPr>
          <p:blipFill>
            <a:blip r:embed="rId3"/>
            <a:stretch>
              <a:fillRect/>
            </a:stretch>
          </p:blipFill>
          <p:spPr>
            <a:xfrm>
              <a:off x="8303105" y="2728728"/>
              <a:ext cx="4464427" cy="1408421"/>
            </a:xfrm>
            <a:prstGeom prst="rect">
              <a:avLst/>
            </a:prstGeom>
            <a:ln w="12700" cap="flat">
              <a:noFill/>
              <a:miter lim="400000"/>
            </a:ln>
            <a:effectLst/>
          </p:spPr>
        </p:pic>
        <p:grpSp>
          <p:nvGrpSpPr>
            <p:cNvPr id="205" name="Groepeer"/>
            <p:cNvGrpSpPr/>
            <p:nvPr/>
          </p:nvGrpSpPr>
          <p:grpSpPr>
            <a:xfrm>
              <a:off x="0" y="0"/>
              <a:ext cx="15881183" cy="3664688"/>
              <a:chOff x="0" y="0"/>
              <a:chExt cx="15881183" cy="3664687"/>
            </a:xfrm>
          </p:grpSpPr>
          <p:sp>
            <p:nvSpPr>
              <p:cNvPr id="201" name="September 2020 afgestuurd als logopedist…"/>
              <p:cNvSpPr txBox="1"/>
              <p:nvPr/>
            </p:nvSpPr>
            <p:spPr>
              <a:xfrm>
                <a:off x="1007058" y="0"/>
                <a:ext cx="14874126" cy="36646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rmAutofit/>
              </a:bodyPr>
              <a:lstStyle/>
              <a:p>
                <a:pPr marL="91439" indent="-91439" algn="l" defTabSz="914400">
                  <a:lnSpc>
                    <a:spcPct val="90000"/>
                  </a:lnSpc>
                  <a:spcBef>
                    <a:spcPts val="1200"/>
                  </a:spcBef>
                  <a:buClr>
                    <a:srgbClr val="D34817"/>
                  </a:buClr>
                  <a:buSzPct val="100000"/>
                  <a:buFont typeface="Calibri"/>
                  <a:buChar char=" "/>
                  <a:defRPr sz="4500">
                    <a:solidFill>
                      <a:srgbClr val="404040"/>
                    </a:solidFill>
                  </a:defRPr>
                </a:pPr>
                <a:r>
                  <a:t>September 2020 afgestuurd als logopedist</a:t>
                </a:r>
                <a:br/>
                <a:endParaRPr/>
              </a:p>
              <a:p>
                <a:pPr marL="91439" indent="-91439" algn="l" defTabSz="914400">
                  <a:lnSpc>
                    <a:spcPct val="90000"/>
                  </a:lnSpc>
                  <a:spcBef>
                    <a:spcPts val="1200"/>
                  </a:spcBef>
                  <a:buClr>
                    <a:srgbClr val="D34817"/>
                  </a:buClr>
                  <a:buSzPct val="100000"/>
                  <a:buFont typeface="Calibri"/>
                  <a:buChar char=" "/>
                  <a:defRPr sz="4500">
                    <a:solidFill>
                      <a:srgbClr val="404040"/>
                    </a:solidFill>
                  </a:defRPr>
                </a:pPr>
                <a:r>
                  <a:t>Sinds 2022 aangesloten bij ParkinsonNet</a:t>
                </a:r>
                <a:br/>
                <a:endParaRPr/>
              </a:p>
            </p:txBody>
          </p:sp>
          <p:grpSp>
            <p:nvGrpSpPr>
              <p:cNvPr id="204" name="Groepeer"/>
              <p:cNvGrpSpPr/>
              <p:nvPr/>
            </p:nvGrpSpPr>
            <p:grpSpPr>
              <a:xfrm>
                <a:off x="0" y="142452"/>
                <a:ext cx="307072" cy="1641161"/>
                <a:chOff x="0" y="0"/>
                <a:chExt cx="307071" cy="1641160"/>
              </a:xfrm>
            </p:grpSpPr>
            <p:sp>
              <p:nvSpPr>
                <p:cNvPr id="202" name="Cirkel"/>
                <p:cNvSpPr/>
                <p:nvPr/>
              </p:nvSpPr>
              <p:spPr>
                <a:xfrm>
                  <a:off x="0" y="0"/>
                  <a:ext cx="307072" cy="307072"/>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3" name="Cirkel"/>
                <p:cNvSpPr/>
                <p:nvPr/>
              </p:nvSpPr>
              <p:spPr>
                <a:xfrm>
                  <a:off x="0" y="1334088"/>
                  <a:ext cx="307072" cy="307073"/>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grpSp>
      <p:pic>
        <p:nvPicPr>
          <p:cNvPr id="207" name="daisy_komma.png" descr="daisy_komma.png"/>
          <p:cNvPicPr>
            <a:picLocks noChangeAspect="1"/>
          </p:cNvPicPr>
          <p:nvPr/>
        </p:nvPicPr>
        <p:blipFill>
          <a:blip r:embed="rId4"/>
          <a:stretch>
            <a:fillRect/>
          </a:stretch>
        </p:blipFill>
        <p:spPr>
          <a:xfrm>
            <a:off x="-411537" y="-2155271"/>
            <a:ext cx="9144001" cy="1371600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z"/>
          <p:cNvSpPr/>
          <p:nvPr/>
        </p:nvSpPr>
        <p:spPr>
          <a:xfrm>
            <a:off x="-19973164" y="2774829"/>
            <a:ext cx="23942389" cy="10938445"/>
          </a:xfrm>
          <a:prstGeom prst="rect">
            <a:avLst/>
          </a:prstGeom>
          <a:gradFill>
            <a:gsLst>
              <a:gs pos="0">
                <a:srgbClr val="FFDB9B">
                  <a:alpha val="26643"/>
                </a:srgbClr>
              </a:gs>
              <a:gs pos="50000">
                <a:srgbClr val="FFD58D">
                  <a:alpha val="26643"/>
                </a:srgbClr>
              </a:gs>
              <a:gs pos="100000">
                <a:srgbClr val="FFD078">
                  <a:alpha val="26643"/>
                </a:srgbClr>
              </a:gs>
            </a:gsLst>
            <a:lin ang="5400000"/>
          </a:gradFill>
          <a:ln w="6350">
            <a:solidFill>
              <a:srgbClr val="FFC000">
                <a:alpha val="26643"/>
              </a:srgbClr>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l" defTabSz="914400">
              <a:defRPr sz="1800">
                <a:solidFill>
                  <a:srgbClr val="000000"/>
                </a:solidFill>
                <a:latin typeface="Calibri"/>
                <a:ea typeface="Calibri"/>
                <a:cs typeface="Calibri"/>
                <a:sym typeface="Calibri"/>
              </a:defRPr>
            </a:lvl1pPr>
          </a:lstStyle>
          <a:p>
            <a:endParaRPr dirty="0"/>
          </a:p>
        </p:txBody>
      </p:sp>
      <p:sp>
        <p:nvSpPr>
          <p:cNvPr id="210" name="z"/>
          <p:cNvSpPr/>
          <p:nvPr/>
        </p:nvSpPr>
        <p:spPr>
          <a:xfrm>
            <a:off x="3965733" y="4711032"/>
            <a:ext cx="21598239" cy="9120322"/>
          </a:xfrm>
          <a:prstGeom prst="rect">
            <a:avLst/>
          </a:prstGeom>
          <a:gradFill>
            <a:gsLst>
              <a:gs pos="0">
                <a:srgbClr val="FFDB9B">
                  <a:alpha val="26643"/>
                </a:srgbClr>
              </a:gs>
              <a:gs pos="50000">
                <a:srgbClr val="FFD58D">
                  <a:alpha val="26643"/>
                </a:srgbClr>
              </a:gs>
              <a:gs pos="100000">
                <a:srgbClr val="FFD078">
                  <a:alpha val="26643"/>
                </a:srgbClr>
              </a:gs>
            </a:gsLst>
            <a:lin ang="5400000"/>
          </a:gradFill>
          <a:ln w="6350">
            <a:solidFill>
              <a:srgbClr val="FFC000">
                <a:alpha val="26643"/>
              </a:srgbClr>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algn="l" defTabSz="914400">
              <a:defRPr sz="1800">
                <a:solidFill>
                  <a:srgbClr val="000000"/>
                </a:solidFill>
                <a:latin typeface="Calibri"/>
                <a:ea typeface="Calibri"/>
                <a:cs typeface="Calibri"/>
                <a:sym typeface="Calibri"/>
              </a:defRPr>
            </a:lvl1pPr>
          </a:lstStyle>
          <a:p>
            <a:endParaRPr dirty="0"/>
          </a:p>
        </p:txBody>
      </p:sp>
      <p:pic>
        <p:nvPicPr>
          <p:cNvPr id="211" name="kommatest.png" descr="kommatest.png"/>
          <p:cNvPicPr>
            <a:picLocks noChangeAspect="1"/>
          </p:cNvPicPr>
          <p:nvPr/>
        </p:nvPicPr>
        <p:blipFill>
          <a:blip r:embed="rId3"/>
          <a:stretch>
            <a:fillRect/>
          </a:stretch>
        </p:blipFill>
        <p:spPr>
          <a:xfrm rot="10800000">
            <a:off x="-381232" y="-3481003"/>
            <a:ext cx="9235648" cy="10834495"/>
          </a:xfrm>
          <a:prstGeom prst="rect">
            <a:avLst/>
          </a:prstGeom>
          <a:ln w="12700">
            <a:miter lim="400000"/>
          </a:ln>
        </p:spPr>
      </p:pic>
      <p:sp>
        <p:nvSpPr>
          <p:cNvPr id="212" name="Wat is…"/>
          <p:cNvSpPr txBox="1"/>
          <p:nvPr/>
        </p:nvSpPr>
        <p:spPr>
          <a:xfrm>
            <a:off x="-148201" y="1052851"/>
            <a:ext cx="8769587" cy="3357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defTabSz="825500">
              <a:defRPr sz="8400" b="1">
                <a:solidFill>
                  <a:srgbClr val="FFFFFF"/>
                </a:solidFill>
              </a:defRPr>
            </a:pPr>
            <a:r>
              <a:t>Wat is </a:t>
            </a:r>
          </a:p>
          <a:p>
            <a:pPr defTabSz="825500">
              <a:defRPr sz="8400" b="1">
                <a:solidFill>
                  <a:srgbClr val="FFFFFF"/>
                </a:solidFill>
              </a:defRPr>
            </a:pPr>
            <a:r>
              <a:t>logopedie?</a:t>
            </a:r>
          </a:p>
        </p:txBody>
      </p:sp>
      <p:sp>
        <p:nvSpPr>
          <p:cNvPr id="214" name="Behandelgebieden:"/>
          <p:cNvSpPr txBox="1"/>
          <p:nvPr/>
        </p:nvSpPr>
        <p:spPr>
          <a:xfrm>
            <a:off x="10175165" y="1853916"/>
            <a:ext cx="14414602" cy="3357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gn="l" defTabSz="914400">
              <a:spcBef>
                <a:spcPts val="1200"/>
              </a:spcBef>
              <a:defRPr sz="8400" b="1">
                <a:solidFill>
                  <a:srgbClr val="B8345D"/>
                </a:solidFill>
              </a:defRPr>
            </a:lvl1pPr>
          </a:lstStyle>
          <a:p>
            <a:pPr>
              <a:defRPr sz="5300"/>
            </a:pPr>
            <a:r>
              <a:rPr sz="8400"/>
              <a:t>Behandelgebieden:</a:t>
            </a:r>
          </a:p>
        </p:txBody>
      </p:sp>
      <p:grpSp>
        <p:nvGrpSpPr>
          <p:cNvPr id="222" name="Groepeer"/>
          <p:cNvGrpSpPr/>
          <p:nvPr/>
        </p:nvGrpSpPr>
        <p:grpSpPr>
          <a:xfrm>
            <a:off x="10888203" y="5758180"/>
            <a:ext cx="7753300" cy="6244078"/>
            <a:chOff x="0" y="0"/>
            <a:chExt cx="7753298" cy="6244076"/>
          </a:xfrm>
        </p:grpSpPr>
        <p:sp>
          <p:nvSpPr>
            <p:cNvPr id="215" name="Titel 1"/>
            <p:cNvSpPr txBox="1"/>
            <p:nvPr/>
          </p:nvSpPr>
          <p:spPr>
            <a:xfrm>
              <a:off x="1171576" y="0"/>
              <a:ext cx="6581723" cy="62440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lnSpcReduction="10000"/>
            </a:bodyPr>
            <a:lstStyle/>
            <a:p>
              <a:pPr algn="l" defTabSz="896111">
                <a:lnSpc>
                  <a:spcPct val="160000"/>
                </a:lnSpc>
                <a:defRPr sz="5488">
                  <a:solidFill>
                    <a:srgbClr val="000000"/>
                  </a:solidFill>
                </a:defRPr>
              </a:pPr>
              <a:r>
                <a:t>Spraakstoornissen</a:t>
              </a:r>
            </a:p>
            <a:p>
              <a:pPr algn="l" defTabSz="896111">
                <a:lnSpc>
                  <a:spcPct val="160000"/>
                </a:lnSpc>
                <a:defRPr sz="5488">
                  <a:solidFill>
                    <a:srgbClr val="000000"/>
                  </a:solidFill>
                </a:defRPr>
              </a:pPr>
              <a:r>
                <a:t>Taalstoornissen</a:t>
              </a:r>
            </a:p>
            <a:p>
              <a:pPr algn="l" defTabSz="896111">
                <a:lnSpc>
                  <a:spcPct val="160000"/>
                </a:lnSpc>
                <a:defRPr sz="5488">
                  <a:solidFill>
                    <a:srgbClr val="000000"/>
                  </a:solidFill>
                </a:defRPr>
              </a:pPr>
              <a:r>
                <a:t>Stemstoornissen</a:t>
              </a:r>
            </a:p>
            <a:p>
              <a:pPr algn="l" defTabSz="896111">
                <a:lnSpc>
                  <a:spcPct val="160000"/>
                </a:lnSpc>
                <a:defRPr sz="5488">
                  <a:solidFill>
                    <a:srgbClr val="000000"/>
                  </a:solidFill>
                </a:defRPr>
              </a:pPr>
              <a:r>
                <a:t>Slikstoornissen</a:t>
              </a:r>
            </a:p>
            <a:p>
              <a:pPr algn="l" defTabSz="896111">
                <a:lnSpc>
                  <a:spcPct val="160000"/>
                </a:lnSpc>
                <a:defRPr sz="5488">
                  <a:solidFill>
                    <a:srgbClr val="000000"/>
                  </a:solidFill>
                </a:defRPr>
              </a:pPr>
              <a:r>
                <a:t>Gehoorstoornissen</a:t>
              </a:r>
            </a:p>
          </p:txBody>
        </p:sp>
        <p:grpSp>
          <p:nvGrpSpPr>
            <p:cNvPr id="221" name="Groepeer"/>
            <p:cNvGrpSpPr/>
            <p:nvPr/>
          </p:nvGrpSpPr>
          <p:grpSpPr>
            <a:xfrm>
              <a:off x="-1" y="245512"/>
              <a:ext cx="307073" cy="5699185"/>
              <a:chOff x="0" y="0"/>
              <a:chExt cx="307071" cy="5699183"/>
            </a:xfrm>
          </p:grpSpPr>
          <p:sp>
            <p:nvSpPr>
              <p:cNvPr id="216" name="Cirkel"/>
              <p:cNvSpPr/>
              <p:nvPr/>
            </p:nvSpPr>
            <p:spPr>
              <a:xfrm>
                <a:off x="0" y="0"/>
                <a:ext cx="307072" cy="307072"/>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17" name="Cirkel"/>
              <p:cNvSpPr/>
              <p:nvPr/>
            </p:nvSpPr>
            <p:spPr>
              <a:xfrm>
                <a:off x="0" y="1373427"/>
                <a:ext cx="307072" cy="307073"/>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18" name="Cirkel"/>
              <p:cNvSpPr/>
              <p:nvPr/>
            </p:nvSpPr>
            <p:spPr>
              <a:xfrm>
                <a:off x="0" y="4067655"/>
                <a:ext cx="307072" cy="307073"/>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19" name="Cirkel"/>
              <p:cNvSpPr/>
              <p:nvPr/>
            </p:nvSpPr>
            <p:spPr>
              <a:xfrm>
                <a:off x="0" y="2723284"/>
                <a:ext cx="307072" cy="307072"/>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0" name="Cirkel"/>
              <p:cNvSpPr/>
              <p:nvPr/>
            </p:nvSpPr>
            <p:spPr>
              <a:xfrm>
                <a:off x="0" y="5392111"/>
                <a:ext cx="307072" cy="307073"/>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Rechthoek"/>
          <p:cNvSpPr/>
          <p:nvPr/>
        </p:nvSpPr>
        <p:spPr>
          <a:xfrm>
            <a:off x="-83380" y="-63477"/>
            <a:ext cx="24967581" cy="3333172"/>
          </a:xfrm>
          <a:prstGeom prst="rect">
            <a:avLst/>
          </a:prstGeom>
          <a:solidFill>
            <a:srgbClr val="B8345D"/>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6" name="Logopedie en Parkinson"/>
          <p:cNvSpPr txBox="1"/>
          <p:nvPr/>
        </p:nvSpPr>
        <p:spPr>
          <a:xfrm>
            <a:off x="2579261" y="1033690"/>
            <a:ext cx="19225478"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8400" b="1">
                <a:solidFill>
                  <a:srgbClr val="FFFFFF"/>
                </a:solidFill>
              </a:defRPr>
            </a:lvl1pPr>
          </a:lstStyle>
          <a:p>
            <a:r>
              <a:t>Logopedie en Parkinson</a:t>
            </a:r>
          </a:p>
        </p:txBody>
      </p:sp>
      <p:grpSp>
        <p:nvGrpSpPr>
          <p:cNvPr id="233" name="Groepeer"/>
          <p:cNvGrpSpPr/>
          <p:nvPr/>
        </p:nvGrpSpPr>
        <p:grpSpPr>
          <a:xfrm>
            <a:off x="7779666" y="5097339"/>
            <a:ext cx="12122914" cy="6153663"/>
            <a:chOff x="0" y="-415636"/>
            <a:chExt cx="10468983" cy="6153662"/>
          </a:xfrm>
        </p:grpSpPr>
        <p:sp>
          <p:nvSpPr>
            <p:cNvPr id="227" name="Titel 1"/>
            <p:cNvSpPr txBox="1"/>
            <p:nvPr/>
          </p:nvSpPr>
          <p:spPr>
            <a:xfrm>
              <a:off x="1150492" y="-415636"/>
              <a:ext cx="9318491" cy="6153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gn="l" defTabSz="914400">
                <a:lnSpc>
                  <a:spcPct val="160000"/>
                </a:lnSpc>
                <a:defRPr sz="5600">
                  <a:solidFill>
                    <a:srgbClr val="000000"/>
                  </a:solidFill>
                </a:defRPr>
              </a:pPr>
              <a:r>
                <a:rPr lang="nl-NL" dirty="0"/>
                <a:t>Spraak en stem</a:t>
              </a:r>
              <a:endParaRPr dirty="0"/>
            </a:p>
            <a:p>
              <a:pPr algn="l" defTabSz="914400">
                <a:lnSpc>
                  <a:spcPct val="160000"/>
                </a:lnSpc>
                <a:defRPr sz="5600">
                  <a:solidFill>
                    <a:srgbClr val="000000"/>
                  </a:solidFill>
                </a:defRPr>
              </a:pPr>
              <a:r>
                <a:rPr lang="nl-NL" dirty="0"/>
                <a:t>Kauwen en slikken</a:t>
              </a:r>
              <a:endParaRPr dirty="0"/>
            </a:p>
            <a:p>
              <a:pPr algn="l" defTabSz="914400">
                <a:lnSpc>
                  <a:spcPct val="160000"/>
                </a:lnSpc>
                <a:defRPr sz="5600">
                  <a:solidFill>
                    <a:srgbClr val="000000"/>
                  </a:solidFill>
                </a:defRPr>
              </a:pPr>
              <a:r>
                <a:rPr lang="nl-NL" dirty="0"/>
                <a:t>Speekselcontrole</a:t>
              </a:r>
              <a:endParaRPr dirty="0"/>
            </a:p>
          </p:txBody>
        </p:sp>
        <p:grpSp>
          <p:nvGrpSpPr>
            <p:cNvPr id="232" name="Groepeer"/>
            <p:cNvGrpSpPr/>
            <p:nvPr/>
          </p:nvGrpSpPr>
          <p:grpSpPr>
            <a:xfrm>
              <a:off x="0" y="340384"/>
              <a:ext cx="307073" cy="3030357"/>
              <a:chOff x="0" y="0"/>
              <a:chExt cx="307072" cy="3030356"/>
            </a:xfrm>
          </p:grpSpPr>
          <p:sp>
            <p:nvSpPr>
              <p:cNvPr id="228" name="Cirkel"/>
              <p:cNvSpPr/>
              <p:nvPr/>
            </p:nvSpPr>
            <p:spPr>
              <a:xfrm>
                <a:off x="0" y="0"/>
                <a:ext cx="307072" cy="307072"/>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9" name="Cirkel"/>
              <p:cNvSpPr/>
              <p:nvPr/>
            </p:nvSpPr>
            <p:spPr>
              <a:xfrm>
                <a:off x="0" y="1373427"/>
                <a:ext cx="307072" cy="307073"/>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31" name="Cirkel"/>
              <p:cNvSpPr/>
              <p:nvPr/>
            </p:nvSpPr>
            <p:spPr>
              <a:xfrm>
                <a:off x="0" y="2723284"/>
                <a:ext cx="307072" cy="307072"/>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pic>
        <p:nvPicPr>
          <p:cNvPr id="234" name="Logo Odekerken.png" descr="Logo Odekerken.png"/>
          <p:cNvPicPr>
            <a:picLocks noChangeAspect="1"/>
          </p:cNvPicPr>
          <p:nvPr/>
        </p:nvPicPr>
        <p:blipFill>
          <a:blip r:embed="rId3"/>
          <a:srcRect b="53516"/>
          <a:stretch>
            <a:fillRect/>
          </a:stretch>
        </p:blipFill>
        <p:spPr>
          <a:xfrm>
            <a:off x="14991643" y="11786337"/>
            <a:ext cx="10790269" cy="1216832"/>
          </a:xfrm>
          <a:prstGeom prst="rect">
            <a:avLst/>
          </a:prstGeom>
          <a:ln w="12700">
            <a:miter lim="400000"/>
          </a:ln>
        </p:spPr>
      </p:pic>
      <p:pic>
        <p:nvPicPr>
          <p:cNvPr id="2" name="Afbeelding 4" descr="Afbeelding 4">
            <a:extLst>
              <a:ext uri="{FF2B5EF4-FFF2-40B4-BE49-F238E27FC236}">
                <a16:creationId xmlns:a16="http://schemas.microsoft.com/office/drawing/2014/main" id="{32A99D37-B749-9B83-2BF5-94FB0802A66E}"/>
              </a:ext>
            </a:extLst>
          </p:cNvPr>
          <p:cNvPicPr>
            <a:picLocks noChangeAspect="1"/>
          </p:cNvPicPr>
          <p:nvPr/>
        </p:nvPicPr>
        <p:blipFill>
          <a:blip r:embed="rId4"/>
          <a:stretch>
            <a:fillRect/>
          </a:stretch>
        </p:blipFill>
        <p:spPr>
          <a:xfrm>
            <a:off x="683582" y="11251002"/>
            <a:ext cx="4464427" cy="1408421"/>
          </a:xfrm>
          <a:prstGeom prst="rect">
            <a:avLst/>
          </a:prstGeom>
          <a:ln w="12700" cap="flat">
            <a:noFill/>
            <a:miter lim="400000"/>
          </a:ln>
          <a:effec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 name="Rechthoek"/>
          <p:cNvSpPr/>
          <p:nvPr/>
        </p:nvSpPr>
        <p:spPr>
          <a:xfrm>
            <a:off x="-83380" y="-63477"/>
            <a:ext cx="24967581" cy="3333172"/>
          </a:xfrm>
          <a:prstGeom prst="rect">
            <a:avLst/>
          </a:prstGeom>
          <a:solidFill>
            <a:srgbClr val="B8345D"/>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26" name="Logopedie en Parkinson"/>
          <p:cNvSpPr txBox="1"/>
          <p:nvPr/>
        </p:nvSpPr>
        <p:spPr>
          <a:xfrm>
            <a:off x="2579261" y="1033690"/>
            <a:ext cx="19225478"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8400" b="1">
                <a:solidFill>
                  <a:srgbClr val="FFFFFF"/>
                </a:solidFill>
              </a:defRPr>
            </a:lvl1pPr>
          </a:lstStyle>
          <a:p>
            <a:r>
              <a:rPr lang="nl-NL" dirty="0"/>
              <a:t>Spraak en stem </a:t>
            </a:r>
            <a:endParaRPr dirty="0"/>
          </a:p>
        </p:txBody>
      </p:sp>
      <p:grpSp>
        <p:nvGrpSpPr>
          <p:cNvPr id="233" name="Groepeer"/>
          <p:cNvGrpSpPr/>
          <p:nvPr/>
        </p:nvGrpSpPr>
        <p:grpSpPr>
          <a:xfrm>
            <a:off x="7779666" y="5097339"/>
            <a:ext cx="12122914" cy="6153663"/>
            <a:chOff x="0" y="-415636"/>
            <a:chExt cx="10468983" cy="6153662"/>
          </a:xfrm>
        </p:grpSpPr>
        <p:sp>
          <p:nvSpPr>
            <p:cNvPr id="227" name="Titel 1"/>
            <p:cNvSpPr txBox="1"/>
            <p:nvPr/>
          </p:nvSpPr>
          <p:spPr>
            <a:xfrm>
              <a:off x="1150492" y="-415636"/>
              <a:ext cx="9318491" cy="6153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gn="l" defTabSz="914400">
                <a:lnSpc>
                  <a:spcPct val="160000"/>
                </a:lnSpc>
                <a:defRPr sz="5600">
                  <a:solidFill>
                    <a:srgbClr val="000000"/>
                  </a:solidFill>
                </a:defRPr>
              </a:pPr>
              <a:r>
                <a:rPr lang="nl-NL" dirty="0"/>
                <a:t>Articulatie </a:t>
              </a:r>
            </a:p>
            <a:p>
              <a:pPr algn="l" defTabSz="914400">
                <a:lnSpc>
                  <a:spcPct val="160000"/>
                </a:lnSpc>
                <a:defRPr sz="5600">
                  <a:solidFill>
                    <a:srgbClr val="000000"/>
                  </a:solidFill>
                </a:defRPr>
              </a:pPr>
              <a:r>
                <a:rPr lang="nl-NL" dirty="0"/>
                <a:t>Stemkwaliteit </a:t>
              </a:r>
            </a:p>
            <a:p>
              <a:pPr algn="l" defTabSz="914400">
                <a:lnSpc>
                  <a:spcPct val="160000"/>
                </a:lnSpc>
                <a:defRPr sz="5600">
                  <a:solidFill>
                    <a:srgbClr val="000000"/>
                  </a:solidFill>
                </a:defRPr>
              </a:pPr>
              <a:r>
                <a:rPr lang="nl-NL" dirty="0"/>
                <a:t>Laag en luid</a:t>
              </a:r>
            </a:p>
          </p:txBody>
        </p:sp>
        <p:grpSp>
          <p:nvGrpSpPr>
            <p:cNvPr id="232" name="Groepeer"/>
            <p:cNvGrpSpPr/>
            <p:nvPr/>
          </p:nvGrpSpPr>
          <p:grpSpPr>
            <a:xfrm>
              <a:off x="0" y="340384"/>
              <a:ext cx="307073" cy="3030357"/>
              <a:chOff x="0" y="0"/>
              <a:chExt cx="307072" cy="3030356"/>
            </a:xfrm>
          </p:grpSpPr>
          <p:sp>
            <p:nvSpPr>
              <p:cNvPr id="228" name="Cirkel"/>
              <p:cNvSpPr/>
              <p:nvPr/>
            </p:nvSpPr>
            <p:spPr>
              <a:xfrm>
                <a:off x="0" y="0"/>
                <a:ext cx="307072" cy="307072"/>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9" name="Cirkel"/>
              <p:cNvSpPr/>
              <p:nvPr/>
            </p:nvSpPr>
            <p:spPr>
              <a:xfrm>
                <a:off x="0" y="1373427"/>
                <a:ext cx="307072" cy="307073"/>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31" name="Cirkel"/>
              <p:cNvSpPr/>
              <p:nvPr/>
            </p:nvSpPr>
            <p:spPr>
              <a:xfrm>
                <a:off x="0" y="2723284"/>
                <a:ext cx="307072" cy="307072"/>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pic>
        <p:nvPicPr>
          <p:cNvPr id="234" name="Logo Odekerken.png" descr="Logo Odekerken.png"/>
          <p:cNvPicPr>
            <a:picLocks noChangeAspect="1"/>
          </p:cNvPicPr>
          <p:nvPr/>
        </p:nvPicPr>
        <p:blipFill>
          <a:blip r:embed="rId4"/>
          <a:srcRect b="53516"/>
          <a:stretch>
            <a:fillRect/>
          </a:stretch>
        </p:blipFill>
        <p:spPr>
          <a:xfrm>
            <a:off x="14991643" y="11786337"/>
            <a:ext cx="10790269" cy="1216832"/>
          </a:xfrm>
          <a:prstGeom prst="rect">
            <a:avLst/>
          </a:prstGeom>
          <a:ln w="12700">
            <a:miter lim="400000"/>
          </a:ln>
        </p:spPr>
      </p:pic>
    </p:spTree>
    <p:extLst>
      <p:ext uri="{BB962C8B-B14F-4D97-AF65-F5344CB8AC3E}">
        <p14:creationId xmlns:p14="http://schemas.microsoft.com/office/powerpoint/2010/main" val="3359019491"/>
      </p:ext>
    </p:extLst>
  </p:cSld>
  <p:clrMapOvr>
    <a:overrideClrMapping bg1="lt1" tx1="dk1" bg2="lt2" tx2="dk2" accent1="accent1" accent2="accent2" accent3="accent3" accent4="accent4" accent5="accent5" accent6="accent6" hlink="hlink" folHlink="folHlink"/>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Rechthoek"/>
          <p:cNvSpPr/>
          <p:nvPr/>
        </p:nvSpPr>
        <p:spPr>
          <a:xfrm>
            <a:off x="-83380" y="-63477"/>
            <a:ext cx="24967581" cy="3333172"/>
          </a:xfrm>
          <a:prstGeom prst="rect">
            <a:avLst/>
          </a:prstGeom>
          <a:solidFill>
            <a:srgbClr val="B8345D"/>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6" name="Logopedie en Parkinson"/>
          <p:cNvSpPr txBox="1"/>
          <p:nvPr/>
        </p:nvSpPr>
        <p:spPr>
          <a:xfrm>
            <a:off x="2579261" y="1033690"/>
            <a:ext cx="19225478"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8400" b="1">
                <a:solidFill>
                  <a:srgbClr val="FFFFFF"/>
                </a:solidFill>
              </a:defRPr>
            </a:lvl1pPr>
          </a:lstStyle>
          <a:p>
            <a:r>
              <a:rPr lang="nl-NL" dirty="0"/>
              <a:t>Kauwen en slikken </a:t>
            </a:r>
            <a:endParaRPr dirty="0"/>
          </a:p>
        </p:txBody>
      </p:sp>
      <p:grpSp>
        <p:nvGrpSpPr>
          <p:cNvPr id="233" name="Groepeer"/>
          <p:cNvGrpSpPr/>
          <p:nvPr/>
        </p:nvGrpSpPr>
        <p:grpSpPr>
          <a:xfrm>
            <a:off x="12400410" y="5097339"/>
            <a:ext cx="11781691" cy="6153663"/>
            <a:chOff x="0" y="-347497"/>
            <a:chExt cx="13404958" cy="6153662"/>
          </a:xfrm>
        </p:grpSpPr>
        <p:sp>
          <p:nvSpPr>
            <p:cNvPr id="227" name="Titel 1"/>
            <p:cNvSpPr txBox="1"/>
            <p:nvPr/>
          </p:nvSpPr>
          <p:spPr>
            <a:xfrm>
              <a:off x="556948" y="-347497"/>
              <a:ext cx="12848010" cy="6153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gn="l" defTabSz="914400">
                <a:lnSpc>
                  <a:spcPct val="160000"/>
                </a:lnSpc>
                <a:defRPr sz="5600">
                  <a:solidFill>
                    <a:srgbClr val="000000"/>
                  </a:solidFill>
                </a:defRPr>
              </a:pPr>
              <a:r>
                <a:rPr lang="nl-NL" dirty="0"/>
                <a:t>Risico op verstikken – longinfectie</a:t>
              </a:r>
            </a:p>
            <a:p>
              <a:pPr algn="l" defTabSz="914400">
                <a:lnSpc>
                  <a:spcPct val="160000"/>
                </a:lnSpc>
                <a:defRPr sz="5600">
                  <a:solidFill>
                    <a:srgbClr val="000000"/>
                  </a:solidFill>
                </a:defRPr>
              </a:pPr>
              <a:r>
                <a:rPr lang="nl-NL" dirty="0"/>
                <a:t>Vertraagde reactie </a:t>
              </a:r>
            </a:p>
            <a:p>
              <a:pPr algn="l" defTabSz="914400">
                <a:lnSpc>
                  <a:spcPct val="160000"/>
                </a:lnSpc>
                <a:defRPr sz="5600">
                  <a:solidFill>
                    <a:srgbClr val="000000"/>
                  </a:solidFill>
                </a:defRPr>
              </a:pPr>
              <a:r>
                <a:rPr lang="nl-NL" dirty="0"/>
                <a:t>Diëtiste  </a:t>
              </a:r>
              <a:endParaRPr dirty="0"/>
            </a:p>
          </p:txBody>
        </p:sp>
        <p:grpSp>
          <p:nvGrpSpPr>
            <p:cNvPr id="232" name="Groepeer"/>
            <p:cNvGrpSpPr/>
            <p:nvPr/>
          </p:nvGrpSpPr>
          <p:grpSpPr>
            <a:xfrm>
              <a:off x="0" y="340384"/>
              <a:ext cx="307073" cy="3030357"/>
              <a:chOff x="0" y="0"/>
              <a:chExt cx="307072" cy="3030356"/>
            </a:xfrm>
          </p:grpSpPr>
          <p:sp>
            <p:nvSpPr>
              <p:cNvPr id="228" name="Cirkel"/>
              <p:cNvSpPr/>
              <p:nvPr/>
            </p:nvSpPr>
            <p:spPr>
              <a:xfrm>
                <a:off x="0" y="0"/>
                <a:ext cx="307072" cy="307072"/>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9" name="Cirkel"/>
              <p:cNvSpPr/>
              <p:nvPr/>
            </p:nvSpPr>
            <p:spPr>
              <a:xfrm>
                <a:off x="0" y="1373427"/>
                <a:ext cx="307072" cy="307073"/>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31" name="Cirkel"/>
              <p:cNvSpPr/>
              <p:nvPr/>
            </p:nvSpPr>
            <p:spPr>
              <a:xfrm>
                <a:off x="0" y="2723284"/>
                <a:ext cx="307072" cy="307072"/>
              </a:xfrm>
              <a:prstGeom prst="ellipse">
                <a:avLst/>
              </a:prstGeom>
              <a:solidFill>
                <a:srgbClr val="B7325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pic>
        <p:nvPicPr>
          <p:cNvPr id="234" name="Logo Odekerken.png" descr="Logo Odekerken.png"/>
          <p:cNvPicPr>
            <a:picLocks noChangeAspect="1"/>
          </p:cNvPicPr>
          <p:nvPr/>
        </p:nvPicPr>
        <p:blipFill>
          <a:blip r:embed="rId3"/>
          <a:srcRect b="53516"/>
          <a:stretch>
            <a:fillRect/>
          </a:stretch>
        </p:blipFill>
        <p:spPr>
          <a:xfrm>
            <a:off x="14991643" y="11786337"/>
            <a:ext cx="10790269" cy="1216832"/>
          </a:xfrm>
          <a:prstGeom prst="rect">
            <a:avLst/>
          </a:prstGeom>
          <a:ln w="12700">
            <a:miter lim="400000"/>
          </a:ln>
        </p:spPr>
      </p:pic>
      <p:pic>
        <p:nvPicPr>
          <p:cNvPr id="1026" name="Picture 2" descr="Slikproblemen: vele mogelijke oorzaken | TvV Tijdschrift voor Verzorgenden">
            <a:extLst>
              <a:ext uri="{FF2B5EF4-FFF2-40B4-BE49-F238E27FC236}">
                <a16:creationId xmlns:a16="http://schemas.microsoft.com/office/drawing/2014/main" id="{241581A3-2633-1914-8FD9-66B9C5811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4771" y="4030177"/>
            <a:ext cx="10229315" cy="8287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026827"/>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emplate/>
  <TotalTime>1238</TotalTime>
  <Words>1511</Words>
  <Application>Microsoft Office PowerPoint</Application>
  <PresentationFormat>Aangepast</PresentationFormat>
  <Paragraphs>89</Paragraphs>
  <Slides>14</Slides>
  <Notes>14</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14</vt:i4>
      </vt:variant>
    </vt:vector>
  </HeadingPairs>
  <TitlesOfParts>
    <vt:vector size="18" baseType="lpstr">
      <vt:lpstr>Calibri</vt:lpstr>
      <vt:lpstr>Helvetica Neue</vt:lpstr>
      <vt:lpstr>Helvetica Neue Medium</vt:lpstr>
      <vt:lpstr>21_BasicWhite</vt:lpstr>
      <vt:lpstr>Logopedie en  Parkinson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Logopedie en  Parkinson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Logopedie en  Parkinson</dc:title>
  <dc:creator>Logopedie</dc:creator>
  <cp:lastModifiedBy>Helmy Bakermans</cp:lastModifiedBy>
  <cp:revision>12</cp:revision>
  <cp:lastPrinted>2024-02-23T09:52:40Z</cp:lastPrinted>
  <dcterms:modified xsi:type="dcterms:W3CDTF">2024-02-23T09:56:50Z</dcterms:modified>
</cp:coreProperties>
</file>